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90" r:id="rId3"/>
    <p:sldId id="269" r:id="rId4"/>
    <p:sldId id="293" r:id="rId5"/>
    <p:sldId id="294" r:id="rId6"/>
    <p:sldId id="295" r:id="rId7"/>
    <p:sldId id="289" r:id="rId8"/>
    <p:sldId id="291" r:id="rId9"/>
    <p:sldId id="296" r:id="rId10"/>
    <p:sldId id="273" r:id="rId11"/>
    <p:sldId id="266" r:id="rId12"/>
    <p:sldId id="278" r:id="rId13"/>
    <p:sldId id="285" r:id="rId14"/>
    <p:sldId id="275" r:id="rId15"/>
    <p:sldId id="279" r:id="rId16"/>
    <p:sldId id="281" r:id="rId17"/>
    <p:sldId id="283" r:id="rId18"/>
    <p:sldId id="276" r:id="rId19"/>
    <p:sldId id="286" r:id="rId20"/>
    <p:sldId id="287" r:id="rId21"/>
    <p:sldId id="292" r:id="rId22"/>
    <p:sldId id="282" r:id="rId23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2647348-FD11-8D66-FF92-ED98FAC73DA4}" name="Mercado Auf der Maur, Zahira (STUDENTS)" initials="MAdMZ(" userId="Mercado Auf der Maur, Zahira (STUDENTS)" providerId="None"/>
  <p188:author id="{D33346DE-6B13-DDA2-F519-4DC319C18C49}" name="Colombo, Aaron (STUDENTS)" initials="CA(" userId="S::aaron.colombo@students.unibe.ch::dd93b515-2347-448d-9abc-cd91c5ebb34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7590"/>
    <a:srgbClr val="43AA8B"/>
    <a:srgbClr val="90BE6D"/>
    <a:srgbClr val="F9C750"/>
    <a:srgbClr val="F9981C"/>
    <a:srgbClr val="F941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076A30-A231-4410-BF5A-6C58FD2F7994}" v="728" dt="2022-12-21T07:47:19.976"/>
    <p1510:client id="{5D191D1F-C72D-134D-BAB2-924B7E8813DF}" v="773" dt="2022-12-20T20:16:49.520"/>
    <p1510:client id="{BFC29DA1-EC3F-5A4F-8AAF-5C5005CB34DA}" v="49" dt="2022-12-20T18:06:38.3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07"/>
    <p:restoredTop sz="90896"/>
  </p:normalViewPr>
  <p:slideViewPr>
    <p:cSldViewPr snapToGrid="0">
      <p:cViewPr varScale="1">
        <p:scale>
          <a:sx n="110" d="100"/>
          <a:sy n="110" d="100"/>
        </p:scale>
        <p:origin x="9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914FE-05B9-E546-83AC-0DAA4094444C}" type="datetimeFigureOut">
              <a:rPr lang="en-CH" smtClean="0"/>
              <a:t>11/30/24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EE717-D42B-4E4A-9140-D57258F0977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9707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34071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43599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82873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328314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53717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52722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834197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577304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788850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132511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20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56870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82B8D-7770-8FE3-884F-C8D5CEBCC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369EBB-BF26-C34F-51E6-0B1BA802C0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33B7DA-B6CC-971B-A88A-7D0F65A08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12F8F-493C-B1F9-5122-D02078B745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578524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>
          <a:extLst>
            <a:ext uri="{FF2B5EF4-FFF2-40B4-BE49-F238E27FC236}">
              <a16:creationId xmlns:a16="http://schemas.microsoft.com/office/drawing/2014/main" id="{23FB2B66-0E00-458D-FFE5-7CA633C10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9a0c79df7d_0_2470:notes">
            <a:extLst>
              <a:ext uri="{FF2B5EF4-FFF2-40B4-BE49-F238E27FC236}">
                <a16:creationId xmlns:a16="http://schemas.microsoft.com/office/drawing/2014/main" id="{B7CF6BFC-222E-8B03-5A7A-88D72DDB68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9a0c79df7d_0_2470:notes">
            <a:extLst>
              <a:ext uri="{FF2B5EF4-FFF2-40B4-BE49-F238E27FC236}">
                <a16:creationId xmlns:a16="http://schemas.microsoft.com/office/drawing/2014/main" id="{E64D1DBB-6174-482C-15E3-07870339DF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90233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hsd</a:t>
            </a:r>
            <a:r>
              <a:rPr lang="de-DE" dirty="0"/>
              <a:t> </a:t>
            </a:r>
            <a:r>
              <a:rPr lang="de-DE" dirty="0" err="1"/>
              <a:t>dist</a:t>
            </a:r>
            <a:endParaRPr lang="de-DE" dirty="0"/>
          </a:p>
          <a:p>
            <a:r>
              <a:rPr lang="de-DE" dirty="0"/>
              <a:t>95 in </a:t>
            </a:r>
            <a:r>
              <a:rPr lang="de-DE" dirty="0" err="1"/>
              <a:t>add</a:t>
            </a:r>
            <a:r>
              <a:rPr lang="de-DE" dirty="0"/>
              <a:t> </a:t>
            </a:r>
          </a:p>
          <a:p>
            <a:r>
              <a:rPr lang="de-DE" dirty="0" err="1"/>
              <a:t>maybe</a:t>
            </a:r>
            <a:r>
              <a:rPr lang="de-DE" dirty="0"/>
              <a:t> 90</a:t>
            </a:r>
          </a:p>
          <a:p>
            <a:r>
              <a:rPr lang="de-DE" dirty="0" err="1"/>
              <a:t>seperated</a:t>
            </a:r>
            <a:r>
              <a:rPr lang="de-DE" dirty="0"/>
              <a:t> </a:t>
            </a:r>
            <a:r>
              <a:rPr lang="de-DE" dirty="0" err="1"/>
              <a:t>pip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22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45921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9a0c79df7d_0_2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9a0c79df7d_0_2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4E53B-7DDE-C3D8-E641-18CF3FE94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36DDA1-A912-1EEE-058A-9AC11BC0B5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FD95E1-8902-4F27-3C68-86E54E3ADB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80EEAC-78AB-632C-8FA3-9EF03F6942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65171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C87B3-4855-5812-ACB5-37DE56875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5261A0-2165-2D2F-C300-2279EC5FCA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F53E2E-63FE-1F80-FD8B-467DBB1FA0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DAA9B-07B2-0F69-BDEC-613BCE6D08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64662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0947E-5688-5110-25E5-73716C821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4D1F36-EDD7-CDCD-E153-DA9E344A58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E7EADA-57F1-8DC6-C0A3-55F735D4F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10004-3BBE-45AD-6D6A-3DF10AEFEC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83152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929ED-178A-85FA-FF03-3668CADB2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8B4E45-48CA-85F5-8D45-05262C9653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3F6F65-C196-C0EF-3842-3C5D1FB6E0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ym typeface="Wingdings" panose="05000000000000000000" pitchFamily="2" charset="2"/>
              </a:rPr>
              <a:t>Before we finish, we just have one last very important question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F7D54-CB87-8E95-5AFD-EEF75DA01B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78445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F6BA7-7A34-C606-3C0E-A69096DBF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D51E42-6D12-4759-0EF2-F956440048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80AB6F-19AC-BDBB-7671-6B67E70297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22DFA-7FC8-9C73-05AC-38E947784B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52156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6C169-A78A-7BD8-EB51-C58837697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F24234-6289-1088-14F2-6B722A8CCD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C0D237-00FA-D54D-81A5-C6940A8374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6FDCCA-6CE7-1162-3F1A-759096E77E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94848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E9B4B-8668-EE39-D28A-F28D9FC805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B4EBFC-3E1D-ABA6-BECC-52515ABE70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DBA62-58DB-C932-EFF4-C3E4F1201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42146-D650-3541-8B02-23DE2811A45B}" type="datetime1">
              <a:rPr lang="de-CH" smtClean="0"/>
              <a:t>30.11.24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DEAA2-DAAA-96D0-BEF6-A9FD32565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9038F-F23C-C30A-A7ED-4D6ABAFB9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43006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97A84-3BDB-168E-5FBB-733390A43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91B243-5AAE-B1B6-73CF-CAEDB3D6E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ECAF3-58BE-7107-E278-2D4C33B0A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5606-F97D-FD4D-AF03-8222D113324F}" type="datetime1">
              <a:rPr lang="de-CH" smtClean="0"/>
              <a:t>30.11.24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77BDF-4657-D249-4B4D-2247E18BC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95393-6A79-39BB-202F-F460E1E86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73107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7CBDB9-4366-75ED-F635-AD6830E51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ABC9C7-4FF8-FF3B-AB71-B0D162FCD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409A6-B8A4-78DE-00FC-60CFF670D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D6597-241F-984D-87C9-EB84775B4514}" type="datetime1">
              <a:rPr lang="de-CH" smtClean="0"/>
              <a:t>30.11.24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DF64D-D23B-2394-44BD-48B2E2A73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1607D-C017-E128-EEC2-62AA5C851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58312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0BABD-A8A6-1821-ED4D-59CFA0C7F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AD492-06EA-B7EE-42C6-4323718AA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91352-8EB0-6878-32EA-3BF748025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60E53-7002-6E43-A0C6-EC681B088C32}" type="datetime1">
              <a:rPr lang="de-CH" smtClean="0"/>
              <a:t>30.11.24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49E41-35BE-3D5E-464D-9A0F634C0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29856-1E04-0763-9DC2-5143BFA11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95082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5B707-DAFC-6B3C-7168-59B3174BF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6315A-E560-850E-B4C6-CDBDC9ECD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315FB-38E5-9611-82B3-B7B0C65E5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D0BF-65F6-9642-925C-62BD287817C5}" type="datetime1">
              <a:rPr lang="de-CH" smtClean="0"/>
              <a:t>30.11.24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F6C16-0284-5B2D-EC5D-A696FF4D1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5C7B1-56F1-CFA4-4F1F-6AAB23354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42224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84154-05F2-D199-F050-5BCFAF207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C55F0-9412-BF4B-D4AB-7657FB0F05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CDB08E-00F2-EDB4-0D2E-E24F5BF06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BD0DA7-91EC-5841-FCCA-F5FCD82F7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F46E5-0E38-1F44-B503-2E9B97CD7F8D}" type="datetime1">
              <a:rPr lang="de-CH" smtClean="0"/>
              <a:t>30.11.24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3AB8BC-0670-A966-F4BA-6593059E1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7F591-5783-02F0-21E4-FED536D45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41395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2FF54-84B9-1F5C-A91E-1AFEC0EFA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2CA77-0374-6126-0636-7116929F1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774D6-190D-69CE-2F62-B632A71315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0B7100-A93F-DA46-04A3-B39384DE9B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40C742-B499-A620-93F8-A069D03FED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03ADFE-C5F0-9A25-4B96-8FBC88792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3F273-FC79-0642-92F4-44D02235701E}" type="datetime1">
              <a:rPr lang="de-CH" smtClean="0"/>
              <a:t>30.11.24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46768D-5C4D-C265-3AED-38D6BF610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68CFE6-184E-12B4-A746-C4919EC42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20213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1AA2F-92AF-EB1B-9AFF-A37971357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1E6B3A-DFF7-12F5-84D3-B38EF05EB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48CF3-6EBE-2045-8E14-2981018E7F9B}" type="datetime1">
              <a:rPr lang="de-CH" smtClean="0"/>
              <a:t>30.11.24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8110E4-C8B2-BE7E-6DFB-F24D14A42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EE32C0-FEB6-E305-BE6B-F972FB8FB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8767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51C524-70F4-A474-4A28-D7B36EDD6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861A9-41C7-C047-8A3F-12074A6A9014}" type="datetime1">
              <a:rPr lang="de-CH" smtClean="0"/>
              <a:t>30.11.24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7A4DC8-ECA6-E187-EE78-14F7C8845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E7491-308E-8220-C108-370CBAA27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93508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5940F-04FE-7BDD-F147-D09AF461E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860D6-274C-998A-8EFB-EFBD7FFED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BA2BF9-7770-0159-441F-D39924D628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2EA14-3597-44CF-FB5D-33C64349B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CCD4B-7C79-A944-9527-34A3BC1FAB66}" type="datetime1">
              <a:rPr lang="de-CH" smtClean="0"/>
              <a:t>30.11.24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AB588A-86A9-7632-DE65-7F550BAC9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EAEB23-2ACD-EFA7-3B60-08856A73E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5020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9D639-390F-9BE9-E083-FC7B46E7F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499A0F-0F2A-F512-2FBB-5DE72DC3C4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92583A-D7AB-CCAA-78F5-D06037EAD6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F760B-8AAB-12A4-0EAD-42BD04B2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04636-8411-1241-848C-9411CADAF735}" type="datetime1">
              <a:rPr lang="de-CH" smtClean="0"/>
              <a:t>30.11.24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E2E554-BD2F-5A10-BB86-A9C77BA9B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3A410-427C-61EE-2DF1-F08469F3D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12133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89BF6A-88FB-818D-BE61-7E2165727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939816-2611-51BC-1D12-9746328EF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B410D-BBEE-E9C0-22F6-DB372BD4B3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6090F-E3E7-764D-AF6F-FB2AA2D52234}" type="datetime1">
              <a:rPr lang="de-CH" smtClean="0"/>
              <a:t>30.11.24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6979C-4ACB-AD80-B26B-E0166C1710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1C9D5-9748-9310-BA02-E83A61F63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DA2B9-BCB3-C64F-ADEC-8092B394DEDB}" type="slidenum">
              <a:rPr lang="en-CH" smtClean="0"/>
              <a:t>‹#›</a:t>
            </a:fld>
            <a:endParaRPr lang="en-CH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A97688C-EF96-FADF-669E-D95517CE063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906000" y="-144462"/>
            <a:ext cx="22860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6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89/fninf.2017.00001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echnologyreview.com/2023/10/12/1081607/brain-atlas-cells-humans-primates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CE5F5-7EBC-DD11-005D-30B0B53A2E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4249737"/>
          </a:xfrm>
        </p:spPr>
        <p:txBody>
          <a:bodyPr>
            <a:normAutofit fontScale="90000"/>
          </a:bodyPr>
          <a:lstStyle/>
          <a:p>
            <a:r>
              <a:rPr lang="en-GB" dirty="0"/>
              <a:t>Atlas-based Segmentation Consists of a Powerful Baseline for Brain Tissue Segmentation when Compared to a ML-based Approach</a:t>
            </a:r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D52A00-AAFB-145B-636C-0DF25EC7C6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889308"/>
            <a:ext cx="9144000" cy="467042"/>
          </a:xfrm>
        </p:spPr>
        <p:txBody>
          <a:bodyPr/>
          <a:lstStyle/>
          <a:p>
            <a:r>
              <a:rPr lang="en-US" dirty="0"/>
              <a:t>Group 1: Antoine Biebuyck, Nathan Hoffman, Sandro Scherrer</a:t>
            </a:r>
            <a:endParaRPr lang="en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562933-DB1B-4E85-9300-C6C749DC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93521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F5786D-7FF4-0B91-58FE-147F39A4C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Methods – Parameter Search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1956E67-15BD-1720-16E8-95282F89A2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419095"/>
            <a:ext cx="5181600" cy="3889009"/>
          </a:xfrm>
        </p:spPr>
      </p:pic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E64ACE67-5E4D-4B40-2076-7DBD6E9CEA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419095"/>
            <a:ext cx="5181600" cy="3889009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00158AC-908E-C581-BA2C-923A98833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10</a:t>
            </a:fld>
            <a:endParaRPr lang="en-CH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8CF7B72-0FA0-A0F0-D100-09A6A580D409}"/>
              </a:ext>
            </a:extLst>
          </p:cNvPr>
          <p:cNvSpPr txBox="1"/>
          <p:nvPr/>
        </p:nvSpPr>
        <p:spPr>
          <a:xfrm>
            <a:off x="838200" y="1690688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Simplified grid search for two parameter of the classifier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Number of estimators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Max depth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86B3B75-D9F3-198C-A27B-FA9274E035C5}"/>
              </a:ext>
            </a:extLst>
          </p:cNvPr>
          <p:cNvSpPr/>
          <p:nvPr/>
        </p:nvSpPr>
        <p:spPr>
          <a:xfrm>
            <a:off x="3089275" y="3635375"/>
            <a:ext cx="400051" cy="37147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EC58EAA-34F2-34BF-B76E-785F1D577C42}"/>
              </a:ext>
            </a:extLst>
          </p:cNvPr>
          <p:cNvSpPr/>
          <p:nvPr/>
        </p:nvSpPr>
        <p:spPr>
          <a:xfrm>
            <a:off x="8427756" y="3635374"/>
            <a:ext cx="400051" cy="37147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33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90A2A-0F6A-8538-9712-C4BFD31C7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Experiment1 - 2 pipelines</a:t>
            </a:r>
            <a:endParaRPr lang="en-CH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454958F9-81F4-193B-58E0-EC58F751B2B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621603"/>
            <a:ext cx="5181600" cy="3886200"/>
          </a:xfrm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8A1A4DAB-9519-56F0-EAF1-F9F0F4A652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621603"/>
            <a:ext cx="5181600" cy="3886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33326-E360-6A97-9E59-77E11A540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11</a:t>
            </a:fld>
            <a:endParaRPr lang="en-CH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700D13B-5713-7A76-270B-B22308C1EDDF}"/>
              </a:ext>
            </a:extLst>
          </p:cNvPr>
          <p:cNvSpPr txBox="1"/>
          <p:nvPr/>
        </p:nvSpPr>
        <p:spPr>
          <a:xfrm>
            <a:off x="838200" y="1690688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Original pipeline: 	All labels were classified together</a:t>
            </a:r>
          </a:p>
          <a:p>
            <a:r>
              <a:rPr lang="en-GB" dirty="0"/>
              <a:t>Combined pipeline:	White and grey matter classified in one pipeline</a:t>
            </a:r>
          </a:p>
          <a:p>
            <a:r>
              <a:rPr lang="en-GB" dirty="0"/>
              <a:t>		Hippocampus, Amygdala, and Thalamus classified in another pipeline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364B295-5D86-5AD4-8C53-CEEE423B720C}"/>
              </a:ext>
            </a:extLst>
          </p:cNvPr>
          <p:cNvSpPr/>
          <p:nvPr/>
        </p:nvSpPr>
        <p:spPr>
          <a:xfrm>
            <a:off x="3107184" y="4190260"/>
            <a:ext cx="798991" cy="70133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55DF917-F1E1-4027-E441-64DAC0F044D7}"/>
              </a:ext>
            </a:extLst>
          </p:cNvPr>
          <p:cNvSpPr/>
          <p:nvPr/>
        </p:nvSpPr>
        <p:spPr>
          <a:xfrm>
            <a:off x="1492927" y="4102962"/>
            <a:ext cx="798991" cy="85077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DD4CC81-E36F-45BC-C1D5-ABE9AA1D8CFE}"/>
              </a:ext>
            </a:extLst>
          </p:cNvPr>
          <p:cNvSpPr/>
          <p:nvPr/>
        </p:nvSpPr>
        <p:spPr>
          <a:xfrm>
            <a:off x="3922450" y="3588913"/>
            <a:ext cx="798991" cy="65438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7FB6E90-2D73-17FC-F317-477E2F1EA26E}"/>
              </a:ext>
            </a:extLst>
          </p:cNvPr>
          <p:cNvSpPr/>
          <p:nvPr/>
        </p:nvSpPr>
        <p:spPr>
          <a:xfrm>
            <a:off x="9238057" y="4304355"/>
            <a:ext cx="798991" cy="969211"/>
          </a:xfrm>
          <a:prstGeom prst="rect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8888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A61A23-6279-1507-2AF4-E98F7D651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/>
              <a:t>Experiment1 - Hippocampus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1A3453F-9B13-ABFF-1369-168D73A0AE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0120"/>
          <a:stretch/>
        </p:blipFill>
        <p:spPr>
          <a:xfrm>
            <a:off x="116441" y="2755688"/>
            <a:ext cx="11959118" cy="4016187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04678D-D6C9-1A86-EFCF-7E34837BA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12</a:t>
            </a:fld>
            <a:endParaRPr lang="en-CH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9674146-85A1-7A69-76A5-A9A5BBCBA9C1}"/>
              </a:ext>
            </a:extLst>
          </p:cNvPr>
          <p:cNvSpPr txBox="1"/>
          <p:nvPr/>
        </p:nvSpPr>
        <p:spPr>
          <a:xfrm>
            <a:off x="838200" y="1690688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Gold:	Original pipeline</a:t>
            </a:r>
          </a:p>
          <a:p>
            <a:r>
              <a:rPr lang="en-GB" dirty="0"/>
              <a:t>Brown:	Combined pipeline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D550F1-9751-F64D-A7A9-0C946B64DB58}"/>
              </a:ext>
            </a:extLst>
          </p:cNvPr>
          <p:cNvSpPr/>
          <p:nvPr/>
        </p:nvSpPr>
        <p:spPr>
          <a:xfrm>
            <a:off x="278898" y="5285306"/>
            <a:ext cx="609188" cy="283287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D43F23-B97B-A340-B1B4-F6E5CFA42B1A}"/>
              </a:ext>
            </a:extLst>
          </p:cNvPr>
          <p:cNvSpPr/>
          <p:nvPr/>
        </p:nvSpPr>
        <p:spPr>
          <a:xfrm>
            <a:off x="3727495" y="5295304"/>
            <a:ext cx="272188" cy="24697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8656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nhaltsplatzhalter 5">
            <a:extLst>
              <a:ext uri="{FF2B5EF4-FFF2-40B4-BE49-F238E27FC236}">
                <a16:creationId xmlns:a16="http://schemas.microsoft.com/office/drawing/2014/main" id="{B54171E7-3B68-81D9-BB91-E6FBBFE98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50570"/>
          <a:stretch/>
        </p:blipFill>
        <p:spPr>
          <a:xfrm>
            <a:off x="116400" y="2789155"/>
            <a:ext cx="11959200" cy="39799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1A61A23-6279-1507-2AF4-E98F7D651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/>
              <a:t>Experiment1 - Hippocampus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04678D-D6C9-1A86-EFCF-7E34837BA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13</a:t>
            </a:fld>
            <a:endParaRPr lang="en-CH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9674146-85A1-7A69-76A5-A9A5BBCBA9C1}"/>
              </a:ext>
            </a:extLst>
          </p:cNvPr>
          <p:cNvSpPr txBox="1"/>
          <p:nvPr/>
        </p:nvSpPr>
        <p:spPr>
          <a:xfrm>
            <a:off x="838200" y="1690688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Gold:	Original pipeline</a:t>
            </a:r>
          </a:p>
          <a:p>
            <a:r>
              <a:rPr lang="en-GB"/>
              <a:t>Brown:	Combined pipeline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E0BD5D1-DBEE-654B-015B-0AB3EF71E2B7}"/>
              </a:ext>
            </a:extLst>
          </p:cNvPr>
          <p:cNvSpPr/>
          <p:nvPr/>
        </p:nvSpPr>
        <p:spPr>
          <a:xfrm>
            <a:off x="4802921" y="3581666"/>
            <a:ext cx="691362" cy="73808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DCEB0D1-CBF2-0127-04FB-0FF49DCB163D}"/>
              </a:ext>
            </a:extLst>
          </p:cNvPr>
          <p:cNvSpPr/>
          <p:nvPr/>
        </p:nvSpPr>
        <p:spPr>
          <a:xfrm>
            <a:off x="7537372" y="4391436"/>
            <a:ext cx="983890" cy="7758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6798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90A2A-0F6A-8538-9712-C4BFD31C7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Experiment2 - 5 pipelines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33326-E360-6A97-9E59-77E11A540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14</a:t>
            </a:fld>
            <a:endParaRPr lang="en-CH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700D13B-5713-7A76-270B-B22308C1EDDF}"/>
              </a:ext>
            </a:extLst>
          </p:cNvPr>
          <p:cNvSpPr txBox="1"/>
          <p:nvPr/>
        </p:nvSpPr>
        <p:spPr>
          <a:xfrm>
            <a:off x="838200" y="1690688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Original pipeline: 	All labels were classified together</a:t>
            </a:r>
          </a:p>
          <a:p>
            <a:r>
              <a:rPr lang="en-GB" dirty="0"/>
              <a:t>Combined pipeline:	Each label was classified in one pipeline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B6D1097B-87C6-99AF-2373-7E1832B53B7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621608"/>
            <a:ext cx="5181600" cy="3886200"/>
          </a:xfrm>
        </p:spPr>
      </p:pic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656B8436-5F10-E788-D9A2-797A4515B4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621608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158559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596B357-3F38-0D19-6344-B0305FC3D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294"/>
          <a:stretch/>
        </p:blipFill>
        <p:spPr>
          <a:xfrm>
            <a:off x="1006228" y="2881175"/>
            <a:ext cx="10179543" cy="34751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1A61A23-6279-1507-2AF4-E98F7D651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/>
              <a:t>Experiment2 - </a:t>
            </a:r>
            <a:r>
              <a:rPr lang="de-DE" sz="4400" dirty="0" err="1"/>
              <a:t>Structural</a:t>
            </a:r>
            <a:r>
              <a:rPr lang="de-DE" sz="4400" dirty="0"/>
              <a:t> </a:t>
            </a:r>
            <a:r>
              <a:rPr lang="de-DE" sz="4400" dirty="0" err="1"/>
              <a:t>Overlap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04678D-D6C9-1A86-EFCF-7E34837BA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15</a:t>
            </a:fld>
            <a:endParaRPr lang="en-CH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9674146-85A1-7A69-76A5-A9A5BBCBA9C1}"/>
              </a:ext>
            </a:extLst>
          </p:cNvPr>
          <p:cNvSpPr txBox="1"/>
          <p:nvPr/>
        </p:nvSpPr>
        <p:spPr>
          <a:xfrm>
            <a:off x="838200" y="1690688"/>
            <a:ext cx="10515600" cy="92333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GB" dirty="0"/>
              <a:t>Light grey:	</a:t>
            </a:r>
            <a:r>
              <a:rPr lang="de-CH" dirty="0"/>
              <a:t>White</a:t>
            </a:r>
            <a:r>
              <a:rPr lang="en-GB" dirty="0"/>
              <a:t> matter</a:t>
            </a:r>
          </a:p>
          <a:p>
            <a:r>
              <a:rPr lang="en-GB" dirty="0"/>
              <a:t>Dark grey:	</a:t>
            </a:r>
            <a:r>
              <a:rPr lang="de-CH"/>
              <a:t>Grey</a:t>
            </a:r>
            <a:r>
              <a:rPr lang="en-GB"/>
              <a:t> </a:t>
            </a:r>
            <a:r>
              <a:rPr lang="en-GB" dirty="0"/>
              <a:t>matter</a:t>
            </a:r>
          </a:p>
          <a:p>
            <a:endParaRPr lang="en-GB" dirty="0"/>
          </a:p>
          <a:p>
            <a:r>
              <a:rPr lang="en-GB" dirty="0"/>
              <a:t>Light brown:	Hippocampus</a:t>
            </a:r>
          </a:p>
          <a:p>
            <a:r>
              <a:rPr lang="en-GB" dirty="0"/>
              <a:t>White:		Amygdala</a:t>
            </a:r>
          </a:p>
          <a:p>
            <a:r>
              <a:rPr lang="en-GB" dirty="0"/>
              <a:t>Gold:		Thalamus</a:t>
            </a:r>
          </a:p>
        </p:txBody>
      </p:sp>
    </p:spTree>
    <p:extLst>
      <p:ext uri="{BB962C8B-B14F-4D97-AF65-F5344CB8AC3E}">
        <p14:creationId xmlns:p14="http://schemas.microsoft.com/office/powerpoint/2010/main" val="2351476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04678D-D6C9-1A86-EFCF-7E34837BA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16</a:t>
            </a:fld>
            <a:endParaRPr lang="en-C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F32C26-58E7-8BC9-3C6D-A44A60DBB7A2}"/>
              </a:ext>
            </a:extLst>
          </p:cNvPr>
          <p:cNvSpPr/>
          <p:nvPr/>
        </p:nvSpPr>
        <p:spPr>
          <a:xfrm>
            <a:off x="10523086" y="587339"/>
            <a:ext cx="1325366" cy="8322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4C1C28B-DE76-6DF0-5A56-C366CB67736C}"/>
              </a:ext>
            </a:extLst>
          </p:cNvPr>
          <p:cNvGrpSpPr>
            <a:grpSpLocks noChangeAspect="1"/>
          </p:cNvGrpSpPr>
          <p:nvPr/>
        </p:nvGrpSpPr>
        <p:grpSpPr>
          <a:xfrm>
            <a:off x="924915" y="0"/>
            <a:ext cx="10342170" cy="6851619"/>
            <a:chOff x="1006227" y="107739"/>
            <a:chExt cx="10179543" cy="674388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6596B357-3F38-0D19-6344-B0305FC3DA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9294"/>
            <a:stretch/>
          </p:blipFill>
          <p:spPr>
            <a:xfrm>
              <a:off x="1006227" y="3376444"/>
              <a:ext cx="10179543" cy="3475175"/>
            </a:xfrm>
            <a:prstGeom prst="rect">
              <a:avLst/>
            </a:prstGeom>
          </p:spPr>
        </p:pic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99FC5C38-0C99-BDA3-D272-414C652C9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9620"/>
            <a:stretch/>
          </p:blipFill>
          <p:spPr>
            <a:xfrm>
              <a:off x="1006227" y="107739"/>
              <a:ext cx="10179542" cy="3321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4800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90A2A-0F6A-8538-9712-C4BFD31C7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Experiment3 - 3 pipelines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33326-E360-6A97-9E59-77E11A540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17</a:t>
            </a:fld>
            <a:endParaRPr lang="en-CH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49E55CD-AA8E-CC99-0709-EA15CAC2D6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962290" y="2968571"/>
            <a:ext cx="4267419" cy="3251367"/>
          </a:xfrm>
          <a:prstGeom prst="rect">
            <a:avLst/>
          </a:prstGeom>
        </p:spPr>
      </p:pic>
      <p:sp>
        <p:nvSpPr>
          <p:cNvPr id="9" name="Textfeld 10">
            <a:extLst>
              <a:ext uri="{FF2B5EF4-FFF2-40B4-BE49-F238E27FC236}">
                <a16:creationId xmlns:a16="http://schemas.microsoft.com/office/drawing/2014/main" id="{E3ABD316-D4D2-BC11-FB98-3245CB5F2593}"/>
              </a:ext>
            </a:extLst>
          </p:cNvPr>
          <p:cNvSpPr txBox="1"/>
          <p:nvPr/>
        </p:nvSpPr>
        <p:spPr>
          <a:xfrm>
            <a:off x="838200" y="1690688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Original pipeline: 	All labels were classified together</a:t>
            </a:r>
          </a:p>
          <a:p>
            <a:r>
              <a:rPr lang="en-GB"/>
              <a:t>Combined pipeline:	White and grey matter classified in first pipeline</a:t>
            </a:r>
          </a:p>
          <a:p>
            <a:r>
              <a:rPr lang="en-GB"/>
              <a:t>		Hippocampus, Amygdala classified in second pipeline</a:t>
            </a:r>
          </a:p>
          <a:p>
            <a:r>
              <a:rPr lang="en-GB"/>
              <a:t>		Thalamus classified in third pipeline</a:t>
            </a:r>
          </a:p>
        </p:txBody>
      </p:sp>
    </p:spTree>
    <p:extLst>
      <p:ext uri="{BB962C8B-B14F-4D97-AF65-F5344CB8AC3E}">
        <p14:creationId xmlns:p14="http://schemas.microsoft.com/office/powerpoint/2010/main" val="1877102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D9A3B408-C0B1-4A20-EF0C-E7F6511FA2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613785"/>
            <a:ext cx="5181600" cy="3886200"/>
          </a:xfrm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B371FE56-F7BB-E6C1-D60D-8618CB536E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2613785"/>
            <a:ext cx="5181600" cy="38862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690A2A-0F6A-8538-9712-C4BFD31C7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Experiment3 - 3 pipelines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33326-E360-6A97-9E59-77E11A540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18</a:t>
            </a:fld>
            <a:endParaRPr lang="en-CH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700D13B-5713-7A76-270B-B22308C1EDDF}"/>
              </a:ext>
            </a:extLst>
          </p:cNvPr>
          <p:cNvSpPr txBox="1"/>
          <p:nvPr/>
        </p:nvSpPr>
        <p:spPr>
          <a:xfrm>
            <a:off x="838200" y="1690688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Original pipeline: 	All labels were classified together</a:t>
            </a:r>
          </a:p>
          <a:p>
            <a:r>
              <a:rPr lang="en-GB"/>
              <a:t>Combined pipeline:	White and grey matter classified in first pipeline</a:t>
            </a:r>
          </a:p>
          <a:p>
            <a:r>
              <a:rPr lang="en-GB"/>
              <a:t>		Hippocampus, Amygdala classified in second pipeline</a:t>
            </a:r>
          </a:p>
          <a:p>
            <a:r>
              <a:rPr lang="en-GB"/>
              <a:t>		Thalamus classified in third pipeline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0B3E335-B3C8-E951-1755-A18B5B1C335A}"/>
              </a:ext>
            </a:extLst>
          </p:cNvPr>
          <p:cNvSpPr/>
          <p:nvPr/>
        </p:nvSpPr>
        <p:spPr>
          <a:xfrm>
            <a:off x="9235605" y="3113591"/>
            <a:ext cx="798991" cy="205372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697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A61A23-6279-1507-2AF4-E98F7D651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/>
              <a:t>Experiment3 - Thalamus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04678D-D6C9-1A86-EFCF-7E34837BA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19</a:t>
            </a:fld>
            <a:endParaRPr lang="en-CH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9674146-85A1-7A69-76A5-A9A5BBCBA9C1}"/>
              </a:ext>
            </a:extLst>
          </p:cNvPr>
          <p:cNvSpPr txBox="1"/>
          <p:nvPr/>
        </p:nvSpPr>
        <p:spPr>
          <a:xfrm>
            <a:off x="838200" y="1690688"/>
            <a:ext cx="10515600" cy="64633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GB"/>
              <a:t>Gold:	Thalamus combined pipeline experiment3</a:t>
            </a:r>
          </a:p>
          <a:p>
            <a:r>
              <a:rPr lang="en-GB"/>
              <a:t>Blue:	Thalamus original pipeline</a:t>
            </a:r>
          </a:p>
          <a:p>
            <a:r>
              <a:rPr lang="en-GB"/>
              <a:t>Red:	Thalamus combined pipeline experiment1</a:t>
            </a:r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45305009-4F09-5660-AD98-0EF994DA0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0192" b="-1"/>
          <a:stretch/>
        </p:blipFill>
        <p:spPr>
          <a:xfrm>
            <a:off x="251460" y="2461399"/>
            <a:ext cx="11689200" cy="3770608"/>
          </a:xfrm>
        </p:spPr>
      </p:pic>
    </p:spTree>
    <p:extLst>
      <p:ext uri="{BB962C8B-B14F-4D97-AF65-F5344CB8AC3E}">
        <p14:creationId xmlns:p14="http://schemas.microsoft.com/office/powerpoint/2010/main" val="2544904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0BADB-66E7-F24B-2BFB-C40899A5B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935C5-7A12-9033-7FEA-2ECDEC9B8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94797" cy="1325563"/>
          </a:xfrm>
        </p:spPr>
        <p:txBody>
          <a:bodyPr/>
          <a:lstStyle/>
          <a:p>
            <a:r>
              <a:rPr lang="en-US" dirty="0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an Atlas?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7F641-A988-EF7E-C20A-0EB4E8398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9712" cy="2083435"/>
          </a:xfrm>
        </p:spPr>
        <p:txBody>
          <a:bodyPr/>
          <a:lstStyle/>
          <a:p>
            <a:r>
              <a:rPr lang="en-GB" sz="1600" dirty="0">
                <a:sym typeface="Wingdings" panose="05000000000000000000" pitchFamily="2" charset="2"/>
              </a:rPr>
              <a:t>Anatomical representation of the brain showing population-wise brain features. [1]</a:t>
            </a:r>
          </a:p>
          <a:p>
            <a:r>
              <a:rPr lang="en-GB" sz="1600" dirty="0">
                <a:sym typeface="Wingdings" panose="05000000000000000000" pitchFamily="2" charset="2"/>
              </a:rPr>
              <a:t>Derived by statistically summarizing voxel-wise, regional or global brain MRI measures from several individuals. [1]</a:t>
            </a:r>
          </a:p>
          <a:p>
            <a:r>
              <a:rPr lang="en-GB" sz="1600" dirty="0">
                <a:sym typeface="Wingdings" panose="05000000000000000000" pitchFamily="2" charset="2"/>
              </a:rPr>
              <a:t>Reliability and relevance to the clinical population on which they are being used is paramount. [1]</a:t>
            </a:r>
          </a:p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D49CD-B8E2-8A90-E52A-9731A946A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2</a:t>
            </a:fld>
            <a:endParaRPr lang="en-CH"/>
          </a:p>
        </p:txBody>
      </p:sp>
      <p:pic>
        <p:nvPicPr>
          <p:cNvPr id="9" name="Picture 8" descr="A drawing of hands holding a map&#10;&#10;Description automatically generated">
            <a:extLst>
              <a:ext uri="{FF2B5EF4-FFF2-40B4-BE49-F238E27FC236}">
                <a16:creationId xmlns:a16="http://schemas.microsoft.com/office/drawing/2014/main" id="{A3AA1A6C-B735-A150-BA92-C92FB1158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912" y="173541"/>
            <a:ext cx="3096618" cy="2477294"/>
          </a:xfrm>
          <a:prstGeom prst="rect">
            <a:avLst/>
          </a:prstGeom>
        </p:spPr>
      </p:pic>
      <p:pic>
        <p:nvPicPr>
          <p:cNvPr id="11" name="Picture 10" descr="A diagram of the brain&#10;&#10;Description automatically generated">
            <a:extLst>
              <a:ext uri="{FF2B5EF4-FFF2-40B4-BE49-F238E27FC236}">
                <a16:creationId xmlns:a16="http://schemas.microsoft.com/office/drawing/2014/main" id="{7500DEFD-3AD2-1E81-69C6-C59E75202C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551" r="24714"/>
          <a:stretch/>
        </p:blipFill>
        <p:spPr>
          <a:xfrm>
            <a:off x="8329615" y="2655346"/>
            <a:ext cx="3333749" cy="3696493"/>
          </a:xfrm>
          <a:prstGeom prst="rect">
            <a:avLst/>
          </a:prstGeom>
        </p:spPr>
      </p:pic>
      <p:pic>
        <p:nvPicPr>
          <p:cNvPr id="13" name="Picture 12" descr="A close-up of a brain scan&#10;&#10;Description automatically generated">
            <a:extLst>
              <a:ext uri="{FF2B5EF4-FFF2-40B4-BE49-F238E27FC236}">
                <a16:creationId xmlns:a16="http://schemas.microsoft.com/office/drawing/2014/main" id="{AC49017D-6DA2-ABCF-30F1-D654F2701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8294" y="4003094"/>
            <a:ext cx="2455546" cy="2355320"/>
          </a:xfrm>
          <a:prstGeom prst="rect">
            <a:avLst/>
          </a:prstGeom>
        </p:spPr>
      </p:pic>
      <p:pic>
        <p:nvPicPr>
          <p:cNvPr id="15" name="Picture 14" descr="A close-up of a brain&#10;&#10;Description automatically generated">
            <a:extLst>
              <a:ext uri="{FF2B5EF4-FFF2-40B4-BE49-F238E27FC236}">
                <a16:creationId xmlns:a16="http://schemas.microsoft.com/office/drawing/2014/main" id="{D5AA1C3C-C6B6-65C7-425F-C1C87465D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934" y="4001294"/>
            <a:ext cx="1991360" cy="2357120"/>
          </a:xfrm>
          <a:prstGeom prst="rect">
            <a:avLst/>
          </a:prstGeom>
        </p:spPr>
      </p:pic>
      <p:pic>
        <p:nvPicPr>
          <p:cNvPr id="17" name="Picture 16" descr="A close-up of a brain&#10;&#10;Description automatically generated">
            <a:extLst>
              <a:ext uri="{FF2B5EF4-FFF2-40B4-BE49-F238E27FC236}">
                <a16:creationId xmlns:a16="http://schemas.microsoft.com/office/drawing/2014/main" id="{E8752B83-983D-F4D8-DC1D-B55A8117BD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636" y="4005805"/>
            <a:ext cx="2903219" cy="235260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3A2EB5-8622-861D-6984-03F30D1ABC90}"/>
              </a:ext>
            </a:extLst>
          </p:cNvPr>
          <p:cNvSpPr txBox="1"/>
          <p:nvPr/>
        </p:nvSpPr>
        <p:spPr>
          <a:xfrm>
            <a:off x="11297604" y="2650835"/>
            <a:ext cx="365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583137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A61A23-6279-1507-2AF4-E98F7D651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/>
              <a:t>Experiment3 - Thalamus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04678D-D6C9-1A86-EFCF-7E34837BA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20</a:t>
            </a:fld>
            <a:endParaRPr lang="en-CH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9674146-85A1-7A69-76A5-A9A5BBCBA9C1}"/>
              </a:ext>
            </a:extLst>
          </p:cNvPr>
          <p:cNvSpPr txBox="1"/>
          <p:nvPr/>
        </p:nvSpPr>
        <p:spPr>
          <a:xfrm>
            <a:off x="838200" y="1690688"/>
            <a:ext cx="10515600" cy="64633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GB"/>
              <a:t>Gold:	Thalamus combined pipeline experiment3</a:t>
            </a:r>
          </a:p>
          <a:p>
            <a:r>
              <a:rPr lang="en-GB"/>
              <a:t>Blue:	Thalamus original pipeline</a:t>
            </a:r>
          </a:p>
          <a:p>
            <a:r>
              <a:rPr lang="en-GB"/>
              <a:t>Red:	Thalamus combined pipeline experiment1</a:t>
            </a:r>
          </a:p>
        </p:txBody>
      </p:sp>
      <p:pic>
        <p:nvPicPr>
          <p:cNvPr id="16" name="Grafik 15" descr="Ein Bild, das Text, Screenshot, dunkel enthält.&#10;&#10;Automatisch generierte Beschreibung">
            <a:extLst>
              <a:ext uri="{FF2B5EF4-FFF2-40B4-BE49-F238E27FC236}">
                <a16:creationId xmlns:a16="http://schemas.microsoft.com/office/drawing/2014/main" id="{A8EAAEE4-6553-F847-85E8-DA2DAE7F80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903"/>
          <a:stretch/>
        </p:blipFill>
        <p:spPr>
          <a:xfrm>
            <a:off x="255026" y="2451642"/>
            <a:ext cx="11681948" cy="379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09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>
          <a:extLst>
            <a:ext uri="{FF2B5EF4-FFF2-40B4-BE49-F238E27FC236}">
              <a16:creationId xmlns:a16="http://schemas.microsoft.com/office/drawing/2014/main" id="{E3A44BF3-C1F3-539E-44EF-FAF0AF3C4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8" name="Google Shape;1108;p28">
            <a:extLst>
              <a:ext uri="{FF2B5EF4-FFF2-40B4-BE49-F238E27FC236}">
                <a16:creationId xmlns:a16="http://schemas.microsoft.com/office/drawing/2014/main" id="{62E293D7-1C71-BED5-ACB3-1387E9A4E838}"/>
              </a:ext>
            </a:extLst>
          </p:cNvPr>
          <p:cNvGrpSpPr/>
          <p:nvPr/>
        </p:nvGrpSpPr>
        <p:grpSpPr>
          <a:xfrm>
            <a:off x="621715" y="3922360"/>
            <a:ext cx="1771600" cy="2913275"/>
            <a:chOff x="431562" y="2696587"/>
            <a:chExt cx="1328700" cy="2184956"/>
          </a:xfrm>
        </p:grpSpPr>
        <p:sp>
          <p:nvSpPr>
            <p:cNvPr id="1109" name="Google Shape;1109;p28">
              <a:extLst>
                <a:ext uri="{FF2B5EF4-FFF2-40B4-BE49-F238E27FC236}">
                  <a16:creationId xmlns:a16="http://schemas.microsoft.com/office/drawing/2014/main" id="{92B492AD-311B-B2F7-052D-28CA3E78C225}"/>
                </a:ext>
              </a:extLst>
            </p:cNvPr>
            <p:cNvSpPr/>
            <p:nvPr/>
          </p:nvSpPr>
          <p:spPr>
            <a:xfrm rot="10800000" flipH="1">
              <a:off x="987400" y="3062481"/>
              <a:ext cx="217034" cy="714875"/>
            </a:xfrm>
            <a:custGeom>
              <a:avLst/>
              <a:gdLst/>
              <a:ahLst/>
              <a:cxnLst/>
              <a:rect l="l" t="t" r="r" b="b"/>
              <a:pathLst>
                <a:path w="7482" h="24749" extrusionOk="0">
                  <a:moveTo>
                    <a:pt x="3376" y="0"/>
                  </a:moveTo>
                  <a:cubicBezTo>
                    <a:pt x="3152" y="0"/>
                    <a:pt x="2928" y="104"/>
                    <a:pt x="2800" y="312"/>
                  </a:cubicBezTo>
                  <a:cubicBezTo>
                    <a:pt x="1872" y="1752"/>
                    <a:pt x="848" y="3193"/>
                    <a:pt x="144" y="4761"/>
                  </a:cubicBezTo>
                  <a:cubicBezTo>
                    <a:pt x="0" y="5047"/>
                    <a:pt x="249" y="5423"/>
                    <a:pt x="543" y="5423"/>
                  </a:cubicBezTo>
                  <a:cubicBezTo>
                    <a:pt x="644" y="5423"/>
                    <a:pt x="750" y="5379"/>
                    <a:pt x="848" y="5273"/>
                  </a:cubicBezTo>
                  <a:cubicBezTo>
                    <a:pt x="1680" y="4345"/>
                    <a:pt x="2416" y="3353"/>
                    <a:pt x="3088" y="2264"/>
                  </a:cubicBezTo>
                  <a:lnTo>
                    <a:pt x="3088" y="2264"/>
                  </a:lnTo>
                  <a:cubicBezTo>
                    <a:pt x="2768" y="5465"/>
                    <a:pt x="2992" y="8826"/>
                    <a:pt x="2960" y="12026"/>
                  </a:cubicBezTo>
                  <a:cubicBezTo>
                    <a:pt x="2928" y="16091"/>
                    <a:pt x="2864" y="20156"/>
                    <a:pt x="2928" y="24221"/>
                  </a:cubicBezTo>
                  <a:cubicBezTo>
                    <a:pt x="2928" y="24573"/>
                    <a:pt x="3192" y="24749"/>
                    <a:pt x="3456" y="24749"/>
                  </a:cubicBezTo>
                  <a:cubicBezTo>
                    <a:pt x="3720" y="24749"/>
                    <a:pt x="3984" y="24573"/>
                    <a:pt x="3984" y="24221"/>
                  </a:cubicBezTo>
                  <a:cubicBezTo>
                    <a:pt x="4080" y="20156"/>
                    <a:pt x="4048" y="16091"/>
                    <a:pt x="4048" y="12026"/>
                  </a:cubicBezTo>
                  <a:cubicBezTo>
                    <a:pt x="4048" y="9082"/>
                    <a:pt x="4272" y="6041"/>
                    <a:pt x="4048" y="3065"/>
                  </a:cubicBezTo>
                  <a:lnTo>
                    <a:pt x="4048" y="3065"/>
                  </a:lnTo>
                  <a:cubicBezTo>
                    <a:pt x="4624" y="3833"/>
                    <a:pt x="5297" y="4569"/>
                    <a:pt x="6001" y="5209"/>
                  </a:cubicBezTo>
                  <a:cubicBezTo>
                    <a:pt x="6145" y="5346"/>
                    <a:pt x="6307" y="5404"/>
                    <a:pt x="6464" y="5404"/>
                  </a:cubicBezTo>
                  <a:cubicBezTo>
                    <a:pt x="7004" y="5404"/>
                    <a:pt x="7481" y="4727"/>
                    <a:pt x="6961" y="4281"/>
                  </a:cubicBezTo>
                  <a:cubicBezTo>
                    <a:pt x="5713" y="3161"/>
                    <a:pt x="4689" y="1816"/>
                    <a:pt x="3952" y="312"/>
                  </a:cubicBezTo>
                  <a:cubicBezTo>
                    <a:pt x="3824" y="104"/>
                    <a:pt x="3600" y="0"/>
                    <a:pt x="3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0" name="Google Shape;1110;p28">
              <a:extLst>
                <a:ext uri="{FF2B5EF4-FFF2-40B4-BE49-F238E27FC236}">
                  <a16:creationId xmlns:a16="http://schemas.microsoft.com/office/drawing/2014/main" id="{1506213F-87BE-1662-FBB0-CCF80DCDEE11}"/>
                </a:ext>
              </a:extLst>
            </p:cNvPr>
            <p:cNvSpPr/>
            <p:nvPr/>
          </p:nvSpPr>
          <p:spPr>
            <a:xfrm>
              <a:off x="448917" y="2696587"/>
              <a:ext cx="1181853" cy="566753"/>
            </a:xfrm>
            <a:custGeom>
              <a:avLst/>
              <a:gdLst/>
              <a:ahLst/>
              <a:cxnLst/>
              <a:rect l="l" t="t" r="r" b="b"/>
              <a:pathLst>
                <a:path w="40743" h="19621" extrusionOk="0">
                  <a:moveTo>
                    <a:pt x="8418" y="0"/>
                  </a:moveTo>
                  <a:cubicBezTo>
                    <a:pt x="4100" y="0"/>
                    <a:pt x="0" y="4358"/>
                    <a:pt x="191" y="9315"/>
                  </a:cubicBezTo>
                  <a:cubicBezTo>
                    <a:pt x="415" y="14564"/>
                    <a:pt x="3872" y="18437"/>
                    <a:pt x="8545" y="18661"/>
                  </a:cubicBezTo>
                  <a:cubicBezTo>
                    <a:pt x="16962" y="19045"/>
                    <a:pt x="25380" y="19365"/>
                    <a:pt x="33797" y="19621"/>
                  </a:cubicBezTo>
                  <a:cubicBezTo>
                    <a:pt x="35782" y="16132"/>
                    <a:pt x="38534" y="13252"/>
                    <a:pt x="40743" y="9955"/>
                  </a:cubicBezTo>
                  <a:cubicBezTo>
                    <a:pt x="38726" y="8067"/>
                    <a:pt x="36838" y="6018"/>
                    <a:pt x="35110" y="3906"/>
                  </a:cubicBezTo>
                  <a:cubicBezTo>
                    <a:pt x="34118" y="2786"/>
                    <a:pt x="33221" y="1601"/>
                    <a:pt x="32389" y="385"/>
                  </a:cubicBezTo>
                  <a:cubicBezTo>
                    <a:pt x="24420" y="225"/>
                    <a:pt x="16482" y="65"/>
                    <a:pt x="8513" y="1"/>
                  </a:cubicBezTo>
                  <a:cubicBezTo>
                    <a:pt x="8481" y="1"/>
                    <a:pt x="8450" y="0"/>
                    <a:pt x="8418" y="0"/>
                  </a:cubicBezTo>
                  <a:close/>
                </a:path>
              </a:pathLst>
            </a:custGeom>
            <a:solidFill>
              <a:srgbClr val="F9414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Pre-processing</a:t>
              </a:r>
              <a:endParaRPr sz="1600" dirty="0"/>
            </a:p>
          </p:txBody>
        </p:sp>
        <p:sp>
          <p:nvSpPr>
            <p:cNvPr id="1111" name="Google Shape;1111;p28">
              <a:extLst>
                <a:ext uri="{FF2B5EF4-FFF2-40B4-BE49-F238E27FC236}">
                  <a16:creationId xmlns:a16="http://schemas.microsoft.com/office/drawing/2014/main" id="{1F22D409-01B8-07B2-8FFC-D696906CCC89}"/>
                </a:ext>
              </a:extLst>
            </p:cNvPr>
            <p:cNvSpPr txBox="1"/>
            <p:nvPr/>
          </p:nvSpPr>
          <p:spPr>
            <a:xfrm>
              <a:off x="431562" y="3832733"/>
              <a:ext cx="13287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 dirty="0">
                  <a:solidFill>
                    <a:srgbClr val="F9414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Skull stripping</a:t>
              </a:r>
            </a:p>
            <a:p>
              <a:pPr algn="ctr"/>
              <a:r>
                <a:rPr lang="en" sz="1600" dirty="0">
                  <a:solidFill>
                    <a:srgbClr val="F9414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Salt &amp; Pepper Noise</a:t>
              </a:r>
              <a:endParaRPr sz="1600" dirty="0">
                <a:solidFill>
                  <a:srgbClr val="F941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12" name="Google Shape;1112;p28">
              <a:extLst>
                <a:ext uri="{FF2B5EF4-FFF2-40B4-BE49-F238E27FC236}">
                  <a16:creationId xmlns:a16="http://schemas.microsoft.com/office/drawing/2014/main" id="{81D3BA55-6536-87D5-A903-867F909AF5AA}"/>
                </a:ext>
              </a:extLst>
            </p:cNvPr>
            <p:cNvSpPr txBox="1"/>
            <p:nvPr/>
          </p:nvSpPr>
          <p:spPr>
            <a:xfrm>
              <a:off x="431562" y="4183143"/>
              <a:ext cx="13287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</a:t>
              </a:r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algn="ctr"/>
              <a:r>
                <a:rPr lang="en" sz="16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from the Sun</a:t>
              </a:r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13" name="Google Shape;1113;p28">
            <a:extLst>
              <a:ext uri="{FF2B5EF4-FFF2-40B4-BE49-F238E27FC236}">
                <a16:creationId xmlns:a16="http://schemas.microsoft.com/office/drawing/2014/main" id="{7F65A774-CB76-09C1-E94C-4312F544F1A9}"/>
              </a:ext>
            </a:extLst>
          </p:cNvPr>
          <p:cNvGrpSpPr/>
          <p:nvPr/>
        </p:nvGrpSpPr>
        <p:grpSpPr>
          <a:xfrm>
            <a:off x="2020083" y="1807078"/>
            <a:ext cx="2227633" cy="2901763"/>
            <a:chOff x="1480337" y="1110125"/>
            <a:chExt cx="1670725" cy="2176322"/>
          </a:xfrm>
        </p:grpSpPr>
        <p:sp>
          <p:nvSpPr>
            <p:cNvPr id="1114" name="Google Shape;1114;p28">
              <a:extLst>
                <a:ext uri="{FF2B5EF4-FFF2-40B4-BE49-F238E27FC236}">
                  <a16:creationId xmlns:a16="http://schemas.microsoft.com/office/drawing/2014/main" id="{E67EAC1E-CDB5-2A1D-B784-F8ABCEF14F38}"/>
                </a:ext>
              </a:extLst>
            </p:cNvPr>
            <p:cNvSpPr/>
            <p:nvPr/>
          </p:nvSpPr>
          <p:spPr>
            <a:xfrm>
              <a:off x="2378550" y="2224281"/>
              <a:ext cx="216309" cy="713488"/>
            </a:xfrm>
            <a:custGeom>
              <a:avLst/>
              <a:gdLst/>
              <a:ahLst/>
              <a:cxnLst/>
              <a:rect l="l" t="t" r="r" b="b"/>
              <a:pathLst>
                <a:path w="7457" h="24701" extrusionOk="0">
                  <a:moveTo>
                    <a:pt x="3360" y="0"/>
                  </a:moveTo>
                  <a:cubicBezTo>
                    <a:pt x="3144" y="0"/>
                    <a:pt x="2928" y="104"/>
                    <a:pt x="2800" y="312"/>
                  </a:cubicBezTo>
                  <a:cubicBezTo>
                    <a:pt x="1872" y="1752"/>
                    <a:pt x="848" y="3193"/>
                    <a:pt x="144" y="4761"/>
                  </a:cubicBezTo>
                  <a:cubicBezTo>
                    <a:pt x="1" y="5047"/>
                    <a:pt x="249" y="5423"/>
                    <a:pt x="544" y="5423"/>
                  </a:cubicBezTo>
                  <a:cubicBezTo>
                    <a:pt x="644" y="5423"/>
                    <a:pt x="750" y="5379"/>
                    <a:pt x="848" y="5273"/>
                  </a:cubicBezTo>
                  <a:cubicBezTo>
                    <a:pt x="1648" y="4345"/>
                    <a:pt x="2416" y="3353"/>
                    <a:pt x="3056" y="2264"/>
                  </a:cubicBezTo>
                  <a:lnTo>
                    <a:pt x="3056" y="2264"/>
                  </a:lnTo>
                  <a:cubicBezTo>
                    <a:pt x="2736" y="5465"/>
                    <a:pt x="2960" y="8826"/>
                    <a:pt x="2960" y="12026"/>
                  </a:cubicBezTo>
                  <a:cubicBezTo>
                    <a:pt x="2896" y="16091"/>
                    <a:pt x="2864" y="20156"/>
                    <a:pt x="2928" y="24221"/>
                  </a:cubicBezTo>
                  <a:cubicBezTo>
                    <a:pt x="2960" y="24541"/>
                    <a:pt x="3208" y="24701"/>
                    <a:pt x="3456" y="24701"/>
                  </a:cubicBezTo>
                  <a:cubicBezTo>
                    <a:pt x="3704" y="24701"/>
                    <a:pt x="3952" y="24541"/>
                    <a:pt x="3984" y="24221"/>
                  </a:cubicBezTo>
                  <a:cubicBezTo>
                    <a:pt x="4080" y="20156"/>
                    <a:pt x="4048" y="16091"/>
                    <a:pt x="4048" y="12026"/>
                  </a:cubicBezTo>
                  <a:cubicBezTo>
                    <a:pt x="4048" y="9082"/>
                    <a:pt x="4272" y="6041"/>
                    <a:pt x="4048" y="3065"/>
                  </a:cubicBezTo>
                  <a:lnTo>
                    <a:pt x="4048" y="3065"/>
                  </a:lnTo>
                  <a:cubicBezTo>
                    <a:pt x="4625" y="3833"/>
                    <a:pt x="5265" y="4569"/>
                    <a:pt x="6001" y="5209"/>
                  </a:cubicBezTo>
                  <a:cubicBezTo>
                    <a:pt x="6145" y="5346"/>
                    <a:pt x="6306" y="5404"/>
                    <a:pt x="6461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713" y="3161"/>
                    <a:pt x="4657" y="1816"/>
                    <a:pt x="3920" y="312"/>
                  </a:cubicBezTo>
                  <a:cubicBezTo>
                    <a:pt x="3792" y="104"/>
                    <a:pt x="3576" y="0"/>
                    <a:pt x="3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5" name="Google Shape;1115;p28">
              <a:extLst>
                <a:ext uri="{FF2B5EF4-FFF2-40B4-BE49-F238E27FC236}">
                  <a16:creationId xmlns:a16="http://schemas.microsoft.com/office/drawing/2014/main" id="{02C21645-5EA6-9EA4-BA97-A7193A21DBCA}"/>
                </a:ext>
              </a:extLst>
            </p:cNvPr>
            <p:cNvSpPr/>
            <p:nvPr/>
          </p:nvSpPr>
          <p:spPr>
            <a:xfrm>
              <a:off x="1480337" y="2710480"/>
              <a:ext cx="1375014" cy="575967"/>
            </a:xfrm>
            <a:custGeom>
              <a:avLst/>
              <a:gdLst/>
              <a:ahLst/>
              <a:cxnLst/>
              <a:rect l="l" t="t" r="r" b="b"/>
              <a:pathLst>
                <a:path w="47402" h="19940" extrusionOk="0">
                  <a:moveTo>
                    <a:pt x="1" y="0"/>
                  </a:moveTo>
                  <a:cubicBezTo>
                    <a:pt x="673" y="800"/>
                    <a:pt x="1345" y="1536"/>
                    <a:pt x="1921" y="2209"/>
                  </a:cubicBezTo>
                  <a:cubicBezTo>
                    <a:pt x="3714" y="4353"/>
                    <a:pt x="5666" y="6369"/>
                    <a:pt x="7714" y="8226"/>
                  </a:cubicBezTo>
                  <a:cubicBezTo>
                    <a:pt x="8130" y="8674"/>
                    <a:pt x="8194" y="9346"/>
                    <a:pt x="7906" y="9890"/>
                  </a:cubicBezTo>
                  <a:cubicBezTo>
                    <a:pt x="5922" y="13187"/>
                    <a:pt x="3265" y="15971"/>
                    <a:pt x="1185" y="19204"/>
                  </a:cubicBezTo>
                  <a:cubicBezTo>
                    <a:pt x="13859" y="19556"/>
                    <a:pt x="26534" y="19780"/>
                    <a:pt x="39208" y="19940"/>
                  </a:cubicBezTo>
                  <a:cubicBezTo>
                    <a:pt x="42089" y="17027"/>
                    <a:pt x="44841" y="13987"/>
                    <a:pt x="47402" y="10786"/>
                  </a:cubicBezTo>
                  <a:cubicBezTo>
                    <a:pt x="45577" y="8450"/>
                    <a:pt x="43529" y="6305"/>
                    <a:pt x="41545" y="4097"/>
                  </a:cubicBezTo>
                  <a:cubicBezTo>
                    <a:pt x="40584" y="3041"/>
                    <a:pt x="39560" y="1953"/>
                    <a:pt x="38600" y="768"/>
                  </a:cubicBezTo>
                  <a:lnTo>
                    <a:pt x="31495" y="672"/>
                  </a:lnTo>
                  <a:cubicBezTo>
                    <a:pt x="20997" y="480"/>
                    <a:pt x="10499" y="224"/>
                    <a:pt x="1" y="0"/>
                  </a:cubicBezTo>
                  <a:close/>
                </a:path>
              </a:pathLst>
            </a:custGeom>
            <a:solidFill>
              <a:srgbClr val="F9981C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Registration</a:t>
              </a:r>
              <a:endParaRPr sz="1600" dirty="0"/>
            </a:p>
          </p:txBody>
        </p:sp>
        <p:sp>
          <p:nvSpPr>
            <p:cNvPr id="1116" name="Google Shape;1116;p28">
              <a:extLst>
                <a:ext uri="{FF2B5EF4-FFF2-40B4-BE49-F238E27FC236}">
                  <a16:creationId xmlns:a16="http://schemas.microsoft.com/office/drawing/2014/main" id="{39429A61-EC2C-349E-D224-9A5138E720A0}"/>
                </a:ext>
              </a:extLst>
            </p:cNvPr>
            <p:cNvSpPr txBox="1"/>
            <p:nvPr/>
          </p:nvSpPr>
          <p:spPr>
            <a:xfrm>
              <a:off x="1822362" y="1781535"/>
              <a:ext cx="13287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dirty="0">
                  <a:solidFill>
                    <a:srgbClr val="F9981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Registration</a:t>
              </a:r>
              <a:endParaRPr dirty="0">
                <a:solidFill>
                  <a:srgbClr val="F9981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17" name="Google Shape;1117;p28">
              <a:extLst>
                <a:ext uri="{FF2B5EF4-FFF2-40B4-BE49-F238E27FC236}">
                  <a16:creationId xmlns:a16="http://schemas.microsoft.com/office/drawing/2014/main" id="{4C4F3D78-A2BC-5028-D954-AD53C13CAD82}"/>
                </a:ext>
              </a:extLst>
            </p:cNvPr>
            <p:cNvSpPr txBox="1"/>
            <p:nvPr/>
          </p:nvSpPr>
          <p:spPr>
            <a:xfrm>
              <a:off x="1822072" y="1110125"/>
              <a:ext cx="13287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18" name="Google Shape;1118;p28">
            <a:extLst>
              <a:ext uri="{FF2B5EF4-FFF2-40B4-BE49-F238E27FC236}">
                <a16:creationId xmlns:a16="http://schemas.microsoft.com/office/drawing/2014/main" id="{7A9199C2-CE97-13AF-616D-86C8A3F70509}"/>
              </a:ext>
            </a:extLst>
          </p:cNvPr>
          <p:cNvGrpSpPr/>
          <p:nvPr/>
        </p:nvGrpSpPr>
        <p:grpSpPr>
          <a:xfrm>
            <a:off x="3647906" y="3972928"/>
            <a:ext cx="2453709" cy="2862707"/>
            <a:chOff x="2701205" y="2734513"/>
            <a:chExt cx="1840282" cy="2147030"/>
          </a:xfrm>
        </p:grpSpPr>
        <p:sp>
          <p:nvSpPr>
            <p:cNvPr id="1119" name="Google Shape;1119;p28">
              <a:extLst>
                <a:ext uri="{FF2B5EF4-FFF2-40B4-BE49-F238E27FC236}">
                  <a16:creationId xmlns:a16="http://schemas.microsoft.com/office/drawing/2014/main" id="{ED28D2A1-64C6-E858-4B5E-B71CD801189A}"/>
                </a:ext>
              </a:extLst>
            </p:cNvPr>
            <p:cNvSpPr/>
            <p:nvPr/>
          </p:nvSpPr>
          <p:spPr>
            <a:xfrm rot="10800000" flipH="1">
              <a:off x="3768978" y="3062481"/>
              <a:ext cx="216309" cy="714875"/>
            </a:xfrm>
            <a:custGeom>
              <a:avLst/>
              <a:gdLst/>
              <a:ahLst/>
              <a:cxnLst/>
              <a:rect l="l" t="t" r="r" b="b"/>
              <a:pathLst>
                <a:path w="7457" h="24749" extrusionOk="0">
                  <a:moveTo>
                    <a:pt x="3360" y="0"/>
                  </a:moveTo>
                  <a:cubicBezTo>
                    <a:pt x="3144" y="0"/>
                    <a:pt x="2928" y="104"/>
                    <a:pt x="2800" y="312"/>
                  </a:cubicBezTo>
                  <a:cubicBezTo>
                    <a:pt x="1872" y="1752"/>
                    <a:pt x="816" y="3193"/>
                    <a:pt x="144" y="4761"/>
                  </a:cubicBezTo>
                  <a:cubicBezTo>
                    <a:pt x="1" y="5047"/>
                    <a:pt x="249" y="5423"/>
                    <a:pt x="530" y="5423"/>
                  </a:cubicBezTo>
                  <a:cubicBezTo>
                    <a:pt x="626" y="5423"/>
                    <a:pt x="726" y="5379"/>
                    <a:pt x="816" y="5273"/>
                  </a:cubicBezTo>
                  <a:cubicBezTo>
                    <a:pt x="1648" y="4345"/>
                    <a:pt x="2416" y="3353"/>
                    <a:pt x="3056" y="2264"/>
                  </a:cubicBezTo>
                  <a:lnTo>
                    <a:pt x="3056" y="2264"/>
                  </a:lnTo>
                  <a:cubicBezTo>
                    <a:pt x="2736" y="5465"/>
                    <a:pt x="2960" y="8826"/>
                    <a:pt x="2928" y="12026"/>
                  </a:cubicBezTo>
                  <a:cubicBezTo>
                    <a:pt x="2896" y="16091"/>
                    <a:pt x="2864" y="20156"/>
                    <a:pt x="2928" y="24221"/>
                  </a:cubicBezTo>
                  <a:cubicBezTo>
                    <a:pt x="2928" y="24573"/>
                    <a:pt x="3192" y="24749"/>
                    <a:pt x="3456" y="24749"/>
                  </a:cubicBezTo>
                  <a:cubicBezTo>
                    <a:pt x="3720" y="24749"/>
                    <a:pt x="3984" y="24573"/>
                    <a:pt x="3984" y="24221"/>
                  </a:cubicBezTo>
                  <a:cubicBezTo>
                    <a:pt x="4081" y="20156"/>
                    <a:pt x="4049" y="16091"/>
                    <a:pt x="4049" y="12026"/>
                  </a:cubicBezTo>
                  <a:cubicBezTo>
                    <a:pt x="4049" y="9082"/>
                    <a:pt x="4273" y="6041"/>
                    <a:pt x="4049" y="3065"/>
                  </a:cubicBezTo>
                  <a:lnTo>
                    <a:pt x="4049" y="3065"/>
                  </a:lnTo>
                  <a:cubicBezTo>
                    <a:pt x="4625" y="3833"/>
                    <a:pt x="5265" y="4569"/>
                    <a:pt x="6001" y="5209"/>
                  </a:cubicBezTo>
                  <a:cubicBezTo>
                    <a:pt x="6145" y="5346"/>
                    <a:pt x="6306" y="5404"/>
                    <a:pt x="6461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681" y="3161"/>
                    <a:pt x="4657" y="1816"/>
                    <a:pt x="3920" y="312"/>
                  </a:cubicBezTo>
                  <a:cubicBezTo>
                    <a:pt x="3792" y="104"/>
                    <a:pt x="3576" y="0"/>
                    <a:pt x="3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0" name="Google Shape;1120;p28">
              <a:extLst>
                <a:ext uri="{FF2B5EF4-FFF2-40B4-BE49-F238E27FC236}">
                  <a16:creationId xmlns:a16="http://schemas.microsoft.com/office/drawing/2014/main" id="{446493F7-AB66-8108-9481-B81C657E661B}"/>
                </a:ext>
              </a:extLst>
            </p:cNvPr>
            <p:cNvSpPr/>
            <p:nvPr/>
          </p:nvSpPr>
          <p:spPr>
            <a:xfrm>
              <a:off x="2701205" y="2734513"/>
              <a:ext cx="1768674" cy="566753"/>
            </a:xfrm>
            <a:custGeom>
              <a:avLst/>
              <a:gdLst/>
              <a:ahLst/>
              <a:cxnLst/>
              <a:rect l="l" t="t" r="r" b="b"/>
              <a:pathLst>
                <a:path w="60973" h="19621" extrusionOk="0">
                  <a:moveTo>
                    <a:pt x="1" y="0"/>
                  </a:moveTo>
                  <a:lnTo>
                    <a:pt x="1" y="0"/>
                  </a:lnTo>
                  <a:cubicBezTo>
                    <a:pt x="545" y="576"/>
                    <a:pt x="1057" y="1153"/>
                    <a:pt x="1569" y="1697"/>
                  </a:cubicBezTo>
                  <a:cubicBezTo>
                    <a:pt x="3681" y="4065"/>
                    <a:pt x="5922" y="6402"/>
                    <a:pt x="7842" y="8994"/>
                  </a:cubicBezTo>
                  <a:cubicBezTo>
                    <a:pt x="8290" y="9570"/>
                    <a:pt x="8290" y="10402"/>
                    <a:pt x="7842" y="10978"/>
                  </a:cubicBezTo>
                  <a:cubicBezTo>
                    <a:pt x="5570" y="13795"/>
                    <a:pt x="3201" y="16579"/>
                    <a:pt x="737" y="19172"/>
                  </a:cubicBezTo>
                  <a:cubicBezTo>
                    <a:pt x="12195" y="19300"/>
                    <a:pt x="23653" y="19396"/>
                    <a:pt x="35111" y="19492"/>
                  </a:cubicBezTo>
                  <a:cubicBezTo>
                    <a:pt x="39816" y="19556"/>
                    <a:pt x="44489" y="19588"/>
                    <a:pt x="49194" y="19620"/>
                  </a:cubicBezTo>
                  <a:cubicBezTo>
                    <a:pt x="49290" y="19428"/>
                    <a:pt x="49418" y="19300"/>
                    <a:pt x="49578" y="19172"/>
                  </a:cubicBezTo>
                  <a:cubicBezTo>
                    <a:pt x="53483" y="16259"/>
                    <a:pt x="57388" y="13283"/>
                    <a:pt x="60972" y="9858"/>
                  </a:cubicBezTo>
                  <a:cubicBezTo>
                    <a:pt x="58380" y="6594"/>
                    <a:pt x="55531" y="3617"/>
                    <a:pt x="52779" y="544"/>
                  </a:cubicBezTo>
                  <a:cubicBezTo>
                    <a:pt x="35175" y="448"/>
                    <a:pt x="17604" y="256"/>
                    <a:pt x="1" y="0"/>
                  </a:cubicBezTo>
                  <a:close/>
                </a:path>
              </a:pathLst>
            </a:custGeom>
            <a:solidFill>
              <a:srgbClr val="F9C750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Feature Extraction</a:t>
              </a:r>
              <a:endParaRPr sz="1600" dirty="0"/>
            </a:p>
          </p:txBody>
        </p:sp>
        <p:sp>
          <p:nvSpPr>
            <p:cNvPr id="1121" name="Google Shape;1121;p28">
              <a:extLst>
                <a:ext uri="{FF2B5EF4-FFF2-40B4-BE49-F238E27FC236}">
                  <a16:creationId xmlns:a16="http://schemas.microsoft.com/office/drawing/2014/main" id="{83445EB6-E204-E971-18F4-87E9CE6D6145}"/>
                </a:ext>
              </a:extLst>
            </p:cNvPr>
            <p:cNvSpPr txBox="1"/>
            <p:nvPr/>
          </p:nvSpPr>
          <p:spPr>
            <a:xfrm>
              <a:off x="3212787" y="3832733"/>
              <a:ext cx="13287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dirty="0">
                  <a:solidFill>
                    <a:srgbClr val="F9C75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Feature Extraction</a:t>
              </a:r>
              <a:endParaRPr dirty="0">
                <a:solidFill>
                  <a:srgbClr val="F9C7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22" name="Google Shape;1122;p28">
              <a:extLst>
                <a:ext uri="{FF2B5EF4-FFF2-40B4-BE49-F238E27FC236}">
                  <a16:creationId xmlns:a16="http://schemas.microsoft.com/office/drawing/2014/main" id="{12E1796E-000F-A36D-A7F3-5062075561D2}"/>
                </a:ext>
              </a:extLst>
            </p:cNvPr>
            <p:cNvSpPr txBox="1"/>
            <p:nvPr/>
          </p:nvSpPr>
          <p:spPr>
            <a:xfrm>
              <a:off x="3212582" y="4183143"/>
              <a:ext cx="13287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algn="ctr"/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to the Sun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23" name="Google Shape;1123;p28">
            <a:extLst>
              <a:ext uri="{FF2B5EF4-FFF2-40B4-BE49-F238E27FC236}">
                <a16:creationId xmlns:a16="http://schemas.microsoft.com/office/drawing/2014/main" id="{5AD3C309-EB98-386C-00BA-08D56E53E525}"/>
              </a:ext>
            </a:extLst>
          </p:cNvPr>
          <p:cNvGrpSpPr/>
          <p:nvPr/>
        </p:nvGrpSpPr>
        <p:grpSpPr>
          <a:xfrm>
            <a:off x="7361563" y="3980323"/>
            <a:ext cx="2448353" cy="2855312"/>
            <a:chOff x="5486447" y="2740059"/>
            <a:chExt cx="1836265" cy="2141484"/>
          </a:xfrm>
        </p:grpSpPr>
        <p:sp>
          <p:nvSpPr>
            <p:cNvPr id="1124" name="Google Shape;1124;p28">
              <a:extLst>
                <a:ext uri="{FF2B5EF4-FFF2-40B4-BE49-F238E27FC236}">
                  <a16:creationId xmlns:a16="http://schemas.microsoft.com/office/drawing/2014/main" id="{CA0133D3-D4A7-FC5B-173F-B1F37A84D91E}"/>
                </a:ext>
              </a:extLst>
            </p:cNvPr>
            <p:cNvSpPr/>
            <p:nvPr/>
          </p:nvSpPr>
          <p:spPr>
            <a:xfrm rot="10800000" flipH="1">
              <a:off x="6550208" y="3062481"/>
              <a:ext cx="216309" cy="714875"/>
            </a:xfrm>
            <a:custGeom>
              <a:avLst/>
              <a:gdLst/>
              <a:ahLst/>
              <a:cxnLst/>
              <a:rect l="l" t="t" r="r" b="b"/>
              <a:pathLst>
                <a:path w="7457" h="24749" extrusionOk="0">
                  <a:moveTo>
                    <a:pt x="3377" y="0"/>
                  </a:moveTo>
                  <a:cubicBezTo>
                    <a:pt x="3152" y="0"/>
                    <a:pt x="2928" y="104"/>
                    <a:pt x="2800" y="312"/>
                  </a:cubicBezTo>
                  <a:cubicBezTo>
                    <a:pt x="1872" y="1752"/>
                    <a:pt x="848" y="3193"/>
                    <a:pt x="144" y="4761"/>
                  </a:cubicBezTo>
                  <a:cubicBezTo>
                    <a:pt x="1" y="5047"/>
                    <a:pt x="249" y="5423"/>
                    <a:pt x="544" y="5423"/>
                  </a:cubicBezTo>
                  <a:cubicBezTo>
                    <a:pt x="644" y="5423"/>
                    <a:pt x="750" y="5379"/>
                    <a:pt x="848" y="5273"/>
                  </a:cubicBezTo>
                  <a:cubicBezTo>
                    <a:pt x="1680" y="4345"/>
                    <a:pt x="2416" y="3353"/>
                    <a:pt x="3088" y="2264"/>
                  </a:cubicBezTo>
                  <a:lnTo>
                    <a:pt x="3088" y="2264"/>
                  </a:lnTo>
                  <a:cubicBezTo>
                    <a:pt x="2768" y="5465"/>
                    <a:pt x="2992" y="8826"/>
                    <a:pt x="2960" y="12026"/>
                  </a:cubicBezTo>
                  <a:cubicBezTo>
                    <a:pt x="2928" y="16091"/>
                    <a:pt x="2864" y="20156"/>
                    <a:pt x="2960" y="24221"/>
                  </a:cubicBezTo>
                  <a:cubicBezTo>
                    <a:pt x="2960" y="24573"/>
                    <a:pt x="3224" y="24749"/>
                    <a:pt x="3489" y="24749"/>
                  </a:cubicBezTo>
                  <a:cubicBezTo>
                    <a:pt x="3753" y="24749"/>
                    <a:pt x="4017" y="24573"/>
                    <a:pt x="4017" y="24221"/>
                  </a:cubicBezTo>
                  <a:cubicBezTo>
                    <a:pt x="4113" y="20156"/>
                    <a:pt x="4081" y="16091"/>
                    <a:pt x="4081" y="12026"/>
                  </a:cubicBezTo>
                  <a:cubicBezTo>
                    <a:pt x="4081" y="9082"/>
                    <a:pt x="4305" y="6041"/>
                    <a:pt x="4081" y="3065"/>
                  </a:cubicBezTo>
                  <a:lnTo>
                    <a:pt x="4081" y="3065"/>
                  </a:lnTo>
                  <a:cubicBezTo>
                    <a:pt x="4657" y="3833"/>
                    <a:pt x="5297" y="4569"/>
                    <a:pt x="6033" y="5209"/>
                  </a:cubicBezTo>
                  <a:cubicBezTo>
                    <a:pt x="6170" y="5346"/>
                    <a:pt x="6325" y="5404"/>
                    <a:pt x="6476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713" y="3161"/>
                    <a:pt x="4689" y="1816"/>
                    <a:pt x="3953" y="312"/>
                  </a:cubicBezTo>
                  <a:cubicBezTo>
                    <a:pt x="3825" y="104"/>
                    <a:pt x="3601" y="0"/>
                    <a:pt x="3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5" name="Google Shape;1125;p28">
              <a:extLst>
                <a:ext uri="{FF2B5EF4-FFF2-40B4-BE49-F238E27FC236}">
                  <a16:creationId xmlns:a16="http://schemas.microsoft.com/office/drawing/2014/main" id="{851AA11E-13A5-A5D5-9AC1-40794F9D5EDE}"/>
                </a:ext>
              </a:extLst>
            </p:cNvPr>
            <p:cNvSpPr/>
            <p:nvPr/>
          </p:nvSpPr>
          <p:spPr>
            <a:xfrm>
              <a:off x="5486447" y="2740059"/>
              <a:ext cx="1599706" cy="563055"/>
            </a:xfrm>
            <a:custGeom>
              <a:avLst/>
              <a:gdLst/>
              <a:ahLst/>
              <a:cxnLst/>
              <a:rect l="l" t="t" r="r" b="b"/>
              <a:pathLst>
                <a:path w="55148" h="19493" extrusionOk="0">
                  <a:moveTo>
                    <a:pt x="48810" y="0"/>
                  </a:moveTo>
                  <a:cubicBezTo>
                    <a:pt x="32551" y="192"/>
                    <a:pt x="16260" y="352"/>
                    <a:pt x="1" y="416"/>
                  </a:cubicBezTo>
                  <a:cubicBezTo>
                    <a:pt x="2945" y="3425"/>
                    <a:pt x="5858" y="6466"/>
                    <a:pt x="8675" y="9602"/>
                  </a:cubicBezTo>
                  <a:cubicBezTo>
                    <a:pt x="9123" y="10114"/>
                    <a:pt x="9187" y="11106"/>
                    <a:pt x="8675" y="11587"/>
                  </a:cubicBezTo>
                  <a:cubicBezTo>
                    <a:pt x="5986" y="14083"/>
                    <a:pt x="3426" y="16740"/>
                    <a:pt x="929" y="19492"/>
                  </a:cubicBezTo>
                  <a:cubicBezTo>
                    <a:pt x="15044" y="19460"/>
                    <a:pt x="29190" y="19332"/>
                    <a:pt x="43337" y="19204"/>
                  </a:cubicBezTo>
                  <a:lnTo>
                    <a:pt x="45001" y="19172"/>
                  </a:lnTo>
                  <a:cubicBezTo>
                    <a:pt x="48074" y="15939"/>
                    <a:pt x="51499" y="13027"/>
                    <a:pt x="55147" y="10466"/>
                  </a:cubicBezTo>
                  <a:cubicBezTo>
                    <a:pt x="53867" y="7842"/>
                    <a:pt x="52427" y="5313"/>
                    <a:pt x="50795" y="2881"/>
                  </a:cubicBezTo>
                  <a:cubicBezTo>
                    <a:pt x="50154" y="1953"/>
                    <a:pt x="49514" y="961"/>
                    <a:pt x="48810" y="0"/>
                  </a:cubicBezTo>
                  <a:close/>
                </a:path>
              </a:pathLst>
            </a:custGeom>
            <a:solidFill>
              <a:srgbClr val="43AA8B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Post-processing</a:t>
              </a:r>
              <a:endParaRPr sz="1600" dirty="0"/>
            </a:p>
          </p:txBody>
        </p:sp>
        <p:sp>
          <p:nvSpPr>
            <p:cNvPr id="1126" name="Google Shape;1126;p28">
              <a:extLst>
                <a:ext uri="{FF2B5EF4-FFF2-40B4-BE49-F238E27FC236}">
                  <a16:creationId xmlns:a16="http://schemas.microsoft.com/office/drawing/2014/main" id="{3F6F9823-F88C-5490-353A-C3867BB20E91}"/>
                </a:ext>
              </a:extLst>
            </p:cNvPr>
            <p:cNvSpPr txBox="1"/>
            <p:nvPr/>
          </p:nvSpPr>
          <p:spPr>
            <a:xfrm>
              <a:off x="5994012" y="3832733"/>
              <a:ext cx="13287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dirty="0">
                  <a:solidFill>
                    <a:srgbClr val="43AA8B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Post-processing</a:t>
              </a:r>
              <a:endParaRPr dirty="0">
                <a:solidFill>
                  <a:srgbClr val="43AA8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27" name="Google Shape;1127;p28">
              <a:extLst>
                <a:ext uri="{FF2B5EF4-FFF2-40B4-BE49-F238E27FC236}">
                  <a16:creationId xmlns:a16="http://schemas.microsoft.com/office/drawing/2014/main" id="{FE2458B7-AC06-33B5-DBD1-E9738989FEE2}"/>
                </a:ext>
              </a:extLst>
            </p:cNvPr>
            <p:cNvSpPr txBox="1"/>
            <p:nvPr/>
          </p:nvSpPr>
          <p:spPr>
            <a:xfrm>
              <a:off x="5993602" y="4183143"/>
              <a:ext cx="13287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algn="ctr"/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 cold place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28" name="Google Shape;1128;p28">
            <a:extLst>
              <a:ext uri="{FF2B5EF4-FFF2-40B4-BE49-F238E27FC236}">
                <a16:creationId xmlns:a16="http://schemas.microsoft.com/office/drawing/2014/main" id="{B283600B-E469-1699-82D4-4DB81A86CA1F}"/>
              </a:ext>
            </a:extLst>
          </p:cNvPr>
          <p:cNvGrpSpPr/>
          <p:nvPr/>
        </p:nvGrpSpPr>
        <p:grpSpPr>
          <a:xfrm>
            <a:off x="5712698" y="1807078"/>
            <a:ext cx="2242851" cy="2924717"/>
            <a:chOff x="4249799" y="1110125"/>
            <a:chExt cx="1682138" cy="2193538"/>
          </a:xfrm>
        </p:grpSpPr>
        <p:sp>
          <p:nvSpPr>
            <p:cNvPr id="1129" name="Google Shape;1129;p28">
              <a:extLst>
                <a:ext uri="{FF2B5EF4-FFF2-40B4-BE49-F238E27FC236}">
                  <a16:creationId xmlns:a16="http://schemas.microsoft.com/office/drawing/2014/main" id="{4A025145-8D64-B21C-DDF1-4C43047E80BD}"/>
                </a:ext>
              </a:extLst>
            </p:cNvPr>
            <p:cNvSpPr/>
            <p:nvPr/>
          </p:nvSpPr>
          <p:spPr>
            <a:xfrm>
              <a:off x="5159406" y="2224281"/>
              <a:ext cx="216338" cy="713488"/>
            </a:xfrm>
            <a:custGeom>
              <a:avLst/>
              <a:gdLst/>
              <a:ahLst/>
              <a:cxnLst/>
              <a:rect l="l" t="t" r="r" b="b"/>
              <a:pathLst>
                <a:path w="7458" h="24701" extrusionOk="0">
                  <a:moveTo>
                    <a:pt x="3356" y="0"/>
                  </a:moveTo>
                  <a:cubicBezTo>
                    <a:pt x="3136" y="0"/>
                    <a:pt x="2920" y="104"/>
                    <a:pt x="2808" y="312"/>
                  </a:cubicBezTo>
                  <a:cubicBezTo>
                    <a:pt x="1848" y="1752"/>
                    <a:pt x="824" y="3193"/>
                    <a:pt x="120" y="4761"/>
                  </a:cubicBezTo>
                  <a:cubicBezTo>
                    <a:pt x="1" y="5047"/>
                    <a:pt x="237" y="5423"/>
                    <a:pt x="524" y="5423"/>
                  </a:cubicBezTo>
                  <a:cubicBezTo>
                    <a:pt x="622" y="5423"/>
                    <a:pt x="726" y="5379"/>
                    <a:pt x="824" y="5273"/>
                  </a:cubicBezTo>
                  <a:cubicBezTo>
                    <a:pt x="1656" y="4345"/>
                    <a:pt x="2392" y="3353"/>
                    <a:pt x="3064" y="2264"/>
                  </a:cubicBezTo>
                  <a:lnTo>
                    <a:pt x="3064" y="2264"/>
                  </a:lnTo>
                  <a:cubicBezTo>
                    <a:pt x="2712" y="5465"/>
                    <a:pt x="2936" y="8826"/>
                    <a:pt x="2936" y="12026"/>
                  </a:cubicBezTo>
                  <a:cubicBezTo>
                    <a:pt x="2872" y="16091"/>
                    <a:pt x="2840" y="20156"/>
                    <a:pt x="2936" y="24221"/>
                  </a:cubicBezTo>
                  <a:cubicBezTo>
                    <a:pt x="2952" y="24541"/>
                    <a:pt x="3200" y="24701"/>
                    <a:pt x="3448" y="24701"/>
                  </a:cubicBezTo>
                  <a:cubicBezTo>
                    <a:pt x="3697" y="24701"/>
                    <a:pt x="3945" y="24541"/>
                    <a:pt x="3961" y="24221"/>
                  </a:cubicBezTo>
                  <a:cubicBezTo>
                    <a:pt x="4057" y="20156"/>
                    <a:pt x="4057" y="16091"/>
                    <a:pt x="4057" y="12026"/>
                  </a:cubicBezTo>
                  <a:cubicBezTo>
                    <a:pt x="4057" y="9082"/>
                    <a:pt x="4249" y="6041"/>
                    <a:pt x="4057" y="3065"/>
                  </a:cubicBezTo>
                  <a:lnTo>
                    <a:pt x="4057" y="3065"/>
                  </a:lnTo>
                  <a:cubicBezTo>
                    <a:pt x="4601" y="3833"/>
                    <a:pt x="5273" y="4569"/>
                    <a:pt x="5977" y="5209"/>
                  </a:cubicBezTo>
                  <a:cubicBezTo>
                    <a:pt x="6129" y="5346"/>
                    <a:pt x="6295" y="5404"/>
                    <a:pt x="6454" y="5404"/>
                  </a:cubicBezTo>
                  <a:cubicBezTo>
                    <a:pt x="6999" y="5404"/>
                    <a:pt x="7458" y="4727"/>
                    <a:pt x="6937" y="4281"/>
                  </a:cubicBezTo>
                  <a:cubicBezTo>
                    <a:pt x="5689" y="3161"/>
                    <a:pt x="4665" y="1816"/>
                    <a:pt x="3929" y="312"/>
                  </a:cubicBezTo>
                  <a:cubicBezTo>
                    <a:pt x="3801" y="104"/>
                    <a:pt x="3576" y="0"/>
                    <a:pt x="3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0" name="Google Shape;1130;p28">
              <a:extLst>
                <a:ext uri="{FF2B5EF4-FFF2-40B4-BE49-F238E27FC236}">
                  <a16:creationId xmlns:a16="http://schemas.microsoft.com/office/drawing/2014/main" id="{FC1200FB-4301-B2D5-9A04-C259D98AC059}"/>
                </a:ext>
              </a:extLst>
            </p:cNvPr>
            <p:cNvSpPr/>
            <p:nvPr/>
          </p:nvSpPr>
          <p:spPr>
            <a:xfrm>
              <a:off x="4249799" y="2751151"/>
              <a:ext cx="1409387" cy="552512"/>
            </a:xfrm>
            <a:custGeom>
              <a:avLst/>
              <a:gdLst/>
              <a:ahLst/>
              <a:cxnLst/>
              <a:rect l="l" t="t" r="r" b="b"/>
              <a:pathLst>
                <a:path w="48587" h="19128" extrusionOk="0">
                  <a:moveTo>
                    <a:pt x="2913" y="0"/>
                  </a:moveTo>
                  <a:lnTo>
                    <a:pt x="2913" y="0"/>
                  </a:lnTo>
                  <a:cubicBezTo>
                    <a:pt x="5442" y="2721"/>
                    <a:pt x="7938" y="5441"/>
                    <a:pt x="10179" y="8418"/>
                  </a:cubicBezTo>
                  <a:cubicBezTo>
                    <a:pt x="10595" y="8962"/>
                    <a:pt x="10723" y="9858"/>
                    <a:pt x="10179" y="10402"/>
                  </a:cubicBezTo>
                  <a:cubicBezTo>
                    <a:pt x="6978" y="13507"/>
                    <a:pt x="3586" y="16388"/>
                    <a:pt x="1" y="19044"/>
                  </a:cubicBezTo>
                  <a:cubicBezTo>
                    <a:pt x="8462" y="19105"/>
                    <a:pt x="16924" y="19127"/>
                    <a:pt x="25377" y="19127"/>
                  </a:cubicBezTo>
                  <a:cubicBezTo>
                    <a:pt x="30257" y="19127"/>
                    <a:pt x="35135" y="19120"/>
                    <a:pt x="40008" y="19108"/>
                  </a:cubicBezTo>
                  <a:cubicBezTo>
                    <a:pt x="42793" y="16035"/>
                    <a:pt x="45609" y="12963"/>
                    <a:pt x="48586" y="10146"/>
                  </a:cubicBezTo>
                  <a:cubicBezTo>
                    <a:pt x="45449" y="6690"/>
                    <a:pt x="42217" y="3361"/>
                    <a:pt x="38984" y="32"/>
                  </a:cubicBezTo>
                  <a:cubicBezTo>
                    <a:pt x="35469" y="42"/>
                    <a:pt x="31951" y="46"/>
                    <a:pt x="28431" y="46"/>
                  </a:cubicBezTo>
                  <a:cubicBezTo>
                    <a:pt x="19932" y="46"/>
                    <a:pt x="11423" y="23"/>
                    <a:pt x="2913" y="0"/>
                  </a:cubicBezTo>
                  <a:close/>
                </a:path>
              </a:pathLst>
            </a:custGeom>
            <a:solidFill>
              <a:srgbClr val="90BE6D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 Classification</a:t>
              </a:r>
              <a:endParaRPr sz="1600" dirty="0"/>
            </a:p>
          </p:txBody>
        </p:sp>
        <p:sp>
          <p:nvSpPr>
            <p:cNvPr id="1131" name="Google Shape;1131;p28">
              <a:extLst>
                <a:ext uri="{FF2B5EF4-FFF2-40B4-BE49-F238E27FC236}">
                  <a16:creationId xmlns:a16="http://schemas.microsoft.com/office/drawing/2014/main" id="{AF80ED66-018F-0419-73C6-3682DFB5FDBA}"/>
                </a:ext>
              </a:extLst>
            </p:cNvPr>
            <p:cNvSpPr txBox="1"/>
            <p:nvPr/>
          </p:nvSpPr>
          <p:spPr>
            <a:xfrm>
              <a:off x="4603237" y="1781535"/>
              <a:ext cx="13287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dirty="0">
                  <a:solidFill>
                    <a:srgbClr val="90BE6D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Classification</a:t>
              </a:r>
              <a:endParaRPr dirty="0">
                <a:solidFill>
                  <a:srgbClr val="90BE6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32" name="Google Shape;1132;p28">
              <a:extLst>
                <a:ext uri="{FF2B5EF4-FFF2-40B4-BE49-F238E27FC236}">
                  <a16:creationId xmlns:a16="http://schemas.microsoft.com/office/drawing/2014/main" id="{7AE6A3F1-FAC7-AEC5-17CE-4FD5F526FC0D}"/>
                </a:ext>
              </a:extLst>
            </p:cNvPr>
            <p:cNvSpPr txBox="1"/>
            <p:nvPr/>
          </p:nvSpPr>
          <p:spPr>
            <a:xfrm>
              <a:off x="4603092" y="1110125"/>
              <a:ext cx="13287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one of the biggest planets. It is a gas giant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33" name="Google Shape;1133;p28">
            <a:extLst>
              <a:ext uri="{FF2B5EF4-FFF2-40B4-BE49-F238E27FC236}">
                <a16:creationId xmlns:a16="http://schemas.microsoft.com/office/drawing/2014/main" id="{5448C334-87CD-B898-F3F5-E733412BE6F1}"/>
              </a:ext>
            </a:extLst>
          </p:cNvPr>
          <p:cNvGrpSpPr/>
          <p:nvPr/>
        </p:nvGrpSpPr>
        <p:grpSpPr>
          <a:xfrm>
            <a:off x="9248133" y="1807078"/>
            <a:ext cx="2415249" cy="2909157"/>
            <a:chOff x="6901375" y="1110125"/>
            <a:chExt cx="1811437" cy="2181868"/>
          </a:xfrm>
        </p:grpSpPr>
        <p:sp>
          <p:nvSpPr>
            <p:cNvPr id="1134" name="Google Shape;1134;p28">
              <a:extLst>
                <a:ext uri="{FF2B5EF4-FFF2-40B4-BE49-F238E27FC236}">
                  <a16:creationId xmlns:a16="http://schemas.microsoft.com/office/drawing/2014/main" id="{E95FF8FD-5DC6-BBE8-DCFD-219543109BC5}"/>
                </a:ext>
              </a:extLst>
            </p:cNvPr>
            <p:cNvSpPr/>
            <p:nvPr/>
          </p:nvSpPr>
          <p:spPr>
            <a:xfrm>
              <a:off x="7940308" y="2224281"/>
              <a:ext cx="216309" cy="713488"/>
            </a:xfrm>
            <a:custGeom>
              <a:avLst/>
              <a:gdLst/>
              <a:ahLst/>
              <a:cxnLst/>
              <a:rect l="l" t="t" r="r" b="b"/>
              <a:pathLst>
                <a:path w="7457" h="24701" extrusionOk="0">
                  <a:moveTo>
                    <a:pt x="3361" y="0"/>
                  </a:moveTo>
                  <a:cubicBezTo>
                    <a:pt x="3145" y="0"/>
                    <a:pt x="2928" y="104"/>
                    <a:pt x="2800" y="312"/>
                  </a:cubicBezTo>
                  <a:cubicBezTo>
                    <a:pt x="1872" y="1752"/>
                    <a:pt x="816" y="3193"/>
                    <a:pt x="144" y="4761"/>
                  </a:cubicBezTo>
                  <a:cubicBezTo>
                    <a:pt x="1" y="5047"/>
                    <a:pt x="249" y="5423"/>
                    <a:pt x="531" y="5423"/>
                  </a:cubicBezTo>
                  <a:cubicBezTo>
                    <a:pt x="627" y="5423"/>
                    <a:pt x="727" y="5379"/>
                    <a:pt x="816" y="5273"/>
                  </a:cubicBezTo>
                  <a:cubicBezTo>
                    <a:pt x="1648" y="4345"/>
                    <a:pt x="2416" y="3353"/>
                    <a:pt x="3057" y="2264"/>
                  </a:cubicBezTo>
                  <a:lnTo>
                    <a:pt x="3057" y="2264"/>
                  </a:lnTo>
                  <a:cubicBezTo>
                    <a:pt x="2736" y="5465"/>
                    <a:pt x="2960" y="8826"/>
                    <a:pt x="2928" y="12026"/>
                  </a:cubicBezTo>
                  <a:cubicBezTo>
                    <a:pt x="2896" y="16091"/>
                    <a:pt x="2864" y="20156"/>
                    <a:pt x="2928" y="24221"/>
                  </a:cubicBezTo>
                  <a:cubicBezTo>
                    <a:pt x="2944" y="24541"/>
                    <a:pt x="3193" y="24701"/>
                    <a:pt x="3445" y="24701"/>
                  </a:cubicBezTo>
                  <a:cubicBezTo>
                    <a:pt x="3697" y="24701"/>
                    <a:pt x="3953" y="24541"/>
                    <a:pt x="3985" y="24221"/>
                  </a:cubicBezTo>
                  <a:cubicBezTo>
                    <a:pt x="4081" y="20156"/>
                    <a:pt x="4049" y="16091"/>
                    <a:pt x="4049" y="12026"/>
                  </a:cubicBezTo>
                  <a:cubicBezTo>
                    <a:pt x="4049" y="9082"/>
                    <a:pt x="4241" y="6041"/>
                    <a:pt x="4049" y="3065"/>
                  </a:cubicBezTo>
                  <a:lnTo>
                    <a:pt x="4049" y="3065"/>
                  </a:lnTo>
                  <a:cubicBezTo>
                    <a:pt x="4625" y="3833"/>
                    <a:pt x="5265" y="4569"/>
                    <a:pt x="6001" y="5209"/>
                  </a:cubicBezTo>
                  <a:cubicBezTo>
                    <a:pt x="6145" y="5346"/>
                    <a:pt x="6306" y="5404"/>
                    <a:pt x="6461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681" y="3161"/>
                    <a:pt x="4657" y="1816"/>
                    <a:pt x="3921" y="312"/>
                  </a:cubicBezTo>
                  <a:cubicBezTo>
                    <a:pt x="3793" y="104"/>
                    <a:pt x="3577" y="0"/>
                    <a:pt x="3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5" name="Google Shape;1135;p28">
              <a:extLst>
                <a:ext uri="{FF2B5EF4-FFF2-40B4-BE49-F238E27FC236}">
                  <a16:creationId xmlns:a16="http://schemas.microsoft.com/office/drawing/2014/main" id="{3C687259-470E-D4D8-6D0D-440265D6C1F0}"/>
                </a:ext>
              </a:extLst>
            </p:cNvPr>
            <p:cNvSpPr/>
            <p:nvPr/>
          </p:nvSpPr>
          <p:spPr>
            <a:xfrm>
              <a:off x="6901375" y="2713167"/>
              <a:ext cx="1793708" cy="578827"/>
            </a:xfrm>
            <a:custGeom>
              <a:avLst/>
              <a:gdLst/>
              <a:ahLst/>
              <a:cxnLst/>
              <a:rect l="l" t="t" r="r" b="b"/>
              <a:pathLst>
                <a:path w="61836" h="20039" extrusionOk="0">
                  <a:moveTo>
                    <a:pt x="53292" y="1"/>
                  </a:moveTo>
                  <a:cubicBezTo>
                    <a:pt x="53228" y="1"/>
                    <a:pt x="53163" y="1"/>
                    <a:pt x="53098" y="3"/>
                  </a:cubicBezTo>
                  <a:cubicBezTo>
                    <a:pt x="36455" y="387"/>
                    <a:pt x="19780" y="675"/>
                    <a:pt x="3137" y="899"/>
                  </a:cubicBezTo>
                  <a:lnTo>
                    <a:pt x="3553" y="1507"/>
                  </a:lnTo>
                  <a:cubicBezTo>
                    <a:pt x="5537" y="4324"/>
                    <a:pt x="7266" y="7301"/>
                    <a:pt x="8738" y="10437"/>
                  </a:cubicBezTo>
                  <a:cubicBezTo>
                    <a:pt x="8802" y="10597"/>
                    <a:pt x="8866" y="10789"/>
                    <a:pt x="8866" y="10981"/>
                  </a:cubicBezTo>
                  <a:cubicBezTo>
                    <a:pt x="9442" y="11621"/>
                    <a:pt x="9346" y="12614"/>
                    <a:pt x="8642" y="13126"/>
                  </a:cubicBezTo>
                  <a:cubicBezTo>
                    <a:pt x="5569" y="15142"/>
                    <a:pt x="2657" y="17478"/>
                    <a:pt x="0" y="20039"/>
                  </a:cubicBezTo>
                  <a:cubicBezTo>
                    <a:pt x="17699" y="19815"/>
                    <a:pt x="35399" y="19527"/>
                    <a:pt x="53098" y="19111"/>
                  </a:cubicBezTo>
                  <a:cubicBezTo>
                    <a:pt x="57547" y="19015"/>
                    <a:pt x="61836" y="14790"/>
                    <a:pt x="61612" y="9573"/>
                  </a:cubicBezTo>
                  <a:cubicBezTo>
                    <a:pt x="61422" y="4553"/>
                    <a:pt x="57963" y="1"/>
                    <a:pt x="53292" y="1"/>
                  </a:cubicBezTo>
                  <a:close/>
                </a:path>
              </a:pathLst>
            </a:custGeom>
            <a:solidFill>
              <a:srgbClr val="577590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       Evaluation</a:t>
              </a:r>
              <a:endParaRPr sz="1600" dirty="0"/>
            </a:p>
          </p:txBody>
        </p:sp>
        <p:sp>
          <p:nvSpPr>
            <p:cNvPr id="1136" name="Google Shape;1136;p28">
              <a:extLst>
                <a:ext uri="{FF2B5EF4-FFF2-40B4-BE49-F238E27FC236}">
                  <a16:creationId xmlns:a16="http://schemas.microsoft.com/office/drawing/2014/main" id="{BD2CBB1E-66E8-4B4A-CB6D-E10A5FA6703A}"/>
                </a:ext>
              </a:extLst>
            </p:cNvPr>
            <p:cNvSpPr txBox="1"/>
            <p:nvPr/>
          </p:nvSpPr>
          <p:spPr>
            <a:xfrm>
              <a:off x="7384112" y="1781535"/>
              <a:ext cx="13287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dirty="0">
                  <a:solidFill>
                    <a:srgbClr val="57759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Evaluation</a:t>
              </a:r>
              <a:endParaRPr dirty="0">
                <a:solidFill>
                  <a:srgbClr val="57759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37" name="Google Shape;1137;p28">
              <a:extLst>
                <a:ext uri="{FF2B5EF4-FFF2-40B4-BE49-F238E27FC236}">
                  <a16:creationId xmlns:a16="http://schemas.microsoft.com/office/drawing/2014/main" id="{0CAC10FC-04F6-0155-EC0A-DFD64E5273FC}"/>
                </a:ext>
              </a:extLst>
            </p:cNvPr>
            <p:cNvSpPr txBox="1"/>
            <p:nvPr/>
          </p:nvSpPr>
          <p:spPr>
            <a:xfrm>
              <a:off x="7384112" y="1110125"/>
              <a:ext cx="13287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the planet where we all live on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B487421D-E6BD-A5CD-9F73-822A1102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Pipeline</a:t>
            </a:r>
          </a:p>
        </p:txBody>
      </p:sp>
    </p:spTree>
    <p:extLst>
      <p:ext uri="{BB962C8B-B14F-4D97-AF65-F5344CB8AC3E}">
        <p14:creationId xmlns:p14="http://schemas.microsoft.com/office/powerpoint/2010/main" val="1002295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AF388-EF09-1C31-BCB4-0F82FB0EE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22</a:t>
            </a:fld>
            <a:endParaRPr lang="en-CH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7BB24BB9-9105-8177-CBE8-A118C53E8A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37" t="12235" r="10321" b="7133"/>
          <a:stretch/>
        </p:blipFill>
        <p:spPr>
          <a:xfrm>
            <a:off x="3581401" y="705722"/>
            <a:ext cx="4939003" cy="565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376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8" name="Google Shape;1108;p28"/>
          <p:cNvGrpSpPr/>
          <p:nvPr/>
        </p:nvGrpSpPr>
        <p:grpSpPr>
          <a:xfrm>
            <a:off x="644855" y="3922361"/>
            <a:ext cx="1575804" cy="1441026"/>
            <a:chOff x="448917" y="2696587"/>
            <a:chExt cx="1181853" cy="1080769"/>
          </a:xfrm>
        </p:grpSpPr>
        <p:sp>
          <p:nvSpPr>
            <p:cNvPr id="1109" name="Google Shape;1109;p28"/>
            <p:cNvSpPr/>
            <p:nvPr/>
          </p:nvSpPr>
          <p:spPr>
            <a:xfrm rot="10800000" flipH="1">
              <a:off x="987400" y="3062481"/>
              <a:ext cx="217034" cy="714875"/>
            </a:xfrm>
            <a:custGeom>
              <a:avLst/>
              <a:gdLst/>
              <a:ahLst/>
              <a:cxnLst/>
              <a:rect l="l" t="t" r="r" b="b"/>
              <a:pathLst>
                <a:path w="7482" h="24749" extrusionOk="0">
                  <a:moveTo>
                    <a:pt x="3376" y="0"/>
                  </a:moveTo>
                  <a:cubicBezTo>
                    <a:pt x="3152" y="0"/>
                    <a:pt x="2928" y="104"/>
                    <a:pt x="2800" y="312"/>
                  </a:cubicBezTo>
                  <a:cubicBezTo>
                    <a:pt x="1872" y="1752"/>
                    <a:pt x="848" y="3193"/>
                    <a:pt x="144" y="4761"/>
                  </a:cubicBezTo>
                  <a:cubicBezTo>
                    <a:pt x="0" y="5047"/>
                    <a:pt x="249" y="5423"/>
                    <a:pt x="543" y="5423"/>
                  </a:cubicBezTo>
                  <a:cubicBezTo>
                    <a:pt x="644" y="5423"/>
                    <a:pt x="750" y="5379"/>
                    <a:pt x="848" y="5273"/>
                  </a:cubicBezTo>
                  <a:cubicBezTo>
                    <a:pt x="1680" y="4345"/>
                    <a:pt x="2416" y="3353"/>
                    <a:pt x="3088" y="2264"/>
                  </a:cubicBezTo>
                  <a:lnTo>
                    <a:pt x="3088" y="2264"/>
                  </a:lnTo>
                  <a:cubicBezTo>
                    <a:pt x="2768" y="5465"/>
                    <a:pt x="2992" y="8826"/>
                    <a:pt x="2960" y="12026"/>
                  </a:cubicBezTo>
                  <a:cubicBezTo>
                    <a:pt x="2928" y="16091"/>
                    <a:pt x="2864" y="20156"/>
                    <a:pt x="2928" y="24221"/>
                  </a:cubicBezTo>
                  <a:cubicBezTo>
                    <a:pt x="2928" y="24573"/>
                    <a:pt x="3192" y="24749"/>
                    <a:pt x="3456" y="24749"/>
                  </a:cubicBezTo>
                  <a:cubicBezTo>
                    <a:pt x="3720" y="24749"/>
                    <a:pt x="3984" y="24573"/>
                    <a:pt x="3984" y="24221"/>
                  </a:cubicBezTo>
                  <a:cubicBezTo>
                    <a:pt x="4080" y="20156"/>
                    <a:pt x="4048" y="16091"/>
                    <a:pt x="4048" y="12026"/>
                  </a:cubicBezTo>
                  <a:cubicBezTo>
                    <a:pt x="4048" y="9082"/>
                    <a:pt x="4272" y="6041"/>
                    <a:pt x="4048" y="3065"/>
                  </a:cubicBezTo>
                  <a:lnTo>
                    <a:pt x="4048" y="3065"/>
                  </a:lnTo>
                  <a:cubicBezTo>
                    <a:pt x="4624" y="3833"/>
                    <a:pt x="5297" y="4569"/>
                    <a:pt x="6001" y="5209"/>
                  </a:cubicBezTo>
                  <a:cubicBezTo>
                    <a:pt x="6145" y="5346"/>
                    <a:pt x="6307" y="5404"/>
                    <a:pt x="6464" y="5404"/>
                  </a:cubicBezTo>
                  <a:cubicBezTo>
                    <a:pt x="7004" y="5404"/>
                    <a:pt x="7481" y="4727"/>
                    <a:pt x="6961" y="4281"/>
                  </a:cubicBezTo>
                  <a:cubicBezTo>
                    <a:pt x="5713" y="3161"/>
                    <a:pt x="4689" y="1816"/>
                    <a:pt x="3952" y="312"/>
                  </a:cubicBezTo>
                  <a:cubicBezTo>
                    <a:pt x="3824" y="104"/>
                    <a:pt x="3600" y="0"/>
                    <a:pt x="3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0" name="Google Shape;1110;p28"/>
            <p:cNvSpPr/>
            <p:nvPr/>
          </p:nvSpPr>
          <p:spPr>
            <a:xfrm>
              <a:off x="448917" y="2696587"/>
              <a:ext cx="1181853" cy="566753"/>
            </a:xfrm>
            <a:custGeom>
              <a:avLst/>
              <a:gdLst/>
              <a:ahLst/>
              <a:cxnLst/>
              <a:rect l="l" t="t" r="r" b="b"/>
              <a:pathLst>
                <a:path w="40743" h="19621" extrusionOk="0">
                  <a:moveTo>
                    <a:pt x="8418" y="0"/>
                  </a:moveTo>
                  <a:cubicBezTo>
                    <a:pt x="4100" y="0"/>
                    <a:pt x="0" y="4358"/>
                    <a:pt x="191" y="9315"/>
                  </a:cubicBezTo>
                  <a:cubicBezTo>
                    <a:pt x="415" y="14564"/>
                    <a:pt x="3872" y="18437"/>
                    <a:pt x="8545" y="18661"/>
                  </a:cubicBezTo>
                  <a:cubicBezTo>
                    <a:pt x="16962" y="19045"/>
                    <a:pt x="25380" y="19365"/>
                    <a:pt x="33797" y="19621"/>
                  </a:cubicBezTo>
                  <a:cubicBezTo>
                    <a:pt x="35782" y="16132"/>
                    <a:pt x="38534" y="13252"/>
                    <a:pt x="40743" y="9955"/>
                  </a:cubicBezTo>
                  <a:cubicBezTo>
                    <a:pt x="38726" y="8067"/>
                    <a:pt x="36838" y="6018"/>
                    <a:pt x="35110" y="3906"/>
                  </a:cubicBezTo>
                  <a:cubicBezTo>
                    <a:pt x="34118" y="2786"/>
                    <a:pt x="33221" y="1601"/>
                    <a:pt x="32389" y="385"/>
                  </a:cubicBezTo>
                  <a:cubicBezTo>
                    <a:pt x="24420" y="225"/>
                    <a:pt x="16482" y="65"/>
                    <a:pt x="8513" y="1"/>
                  </a:cubicBezTo>
                  <a:cubicBezTo>
                    <a:pt x="8481" y="1"/>
                    <a:pt x="8450" y="0"/>
                    <a:pt x="8418" y="0"/>
                  </a:cubicBezTo>
                  <a:close/>
                </a:path>
              </a:pathLst>
            </a:custGeom>
            <a:solidFill>
              <a:srgbClr val="F9414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Pre-processing</a:t>
              </a:r>
              <a:endParaRPr sz="1600" dirty="0"/>
            </a:p>
          </p:txBody>
        </p:sp>
      </p:grpSp>
      <p:grpSp>
        <p:nvGrpSpPr>
          <p:cNvPr id="1113" name="Google Shape;1113;p28"/>
          <p:cNvGrpSpPr/>
          <p:nvPr/>
        </p:nvGrpSpPr>
        <p:grpSpPr>
          <a:xfrm>
            <a:off x="2020083" y="3292618"/>
            <a:ext cx="1833351" cy="1416221"/>
            <a:chOff x="1480337" y="2224281"/>
            <a:chExt cx="1375014" cy="1062166"/>
          </a:xfrm>
        </p:grpSpPr>
        <p:sp>
          <p:nvSpPr>
            <p:cNvPr id="1114" name="Google Shape;1114;p28"/>
            <p:cNvSpPr/>
            <p:nvPr/>
          </p:nvSpPr>
          <p:spPr>
            <a:xfrm>
              <a:off x="2378550" y="2224281"/>
              <a:ext cx="216309" cy="713488"/>
            </a:xfrm>
            <a:custGeom>
              <a:avLst/>
              <a:gdLst/>
              <a:ahLst/>
              <a:cxnLst/>
              <a:rect l="l" t="t" r="r" b="b"/>
              <a:pathLst>
                <a:path w="7457" h="24701" extrusionOk="0">
                  <a:moveTo>
                    <a:pt x="3360" y="0"/>
                  </a:moveTo>
                  <a:cubicBezTo>
                    <a:pt x="3144" y="0"/>
                    <a:pt x="2928" y="104"/>
                    <a:pt x="2800" y="312"/>
                  </a:cubicBezTo>
                  <a:cubicBezTo>
                    <a:pt x="1872" y="1752"/>
                    <a:pt x="848" y="3193"/>
                    <a:pt x="144" y="4761"/>
                  </a:cubicBezTo>
                  <a:cubicBezTo>
                    <a:pt x="1" y="5047"/>
                    <a:pt x="249" y="5423"/>
                    <a:pt x="544" y="5423"/>
                  </a:cubicBezTo>
                  <a:cubicBezTo>
                    <a:pt x="644" y="5423"/>
                    <a:pt x="750" y="5379"/>
                    <a:pt x="848" y="5273"/>
                  </a:cubicBezTo>
                  <a:cubicBezTo>
                    <a:pt x="1648" y="4345"/>
                    <a:pt x="2416" y="3353"/>
                    <a:pt x="3056" y="2264"/>
                  </a:cubicBezTo>
                  <a:lnTo>
                    <a:pt x="3056" y="2264"/>
                  </a:lnTo>
                  <a:cubicBezTo>
                    <a:pt x="2736" y="5465"/>
                    <a:pt x="2960" y="8826"/>
                    <a:pt x="2960" y="12026"/>
                  </a:cubicBezTo>
                  <a:cubicBezTo>
                    <a:pt x="2896" y="16091"/>
                    <a:pt x="2864" y="20156"/>
                    <a:pt x="2928" y="24221"/>
                  </a:cubicBezTo>
                  <a:cubicBezTo>
                    <a:pt x="2960" y="24541"/>
                    <a:pt x="3208" y="24701"/>
                    <a:pt x="3456" y="24701"/>
                  </a:cubicBezTo>
                  <a:cubicBezTo>
                    <a:pt x="3704" y="24701"/>
                    <a:pt x="3952" y="24541"/>
                    <a:pt x="3984" y="24221"/>
                  </a:cubicBezTo>
                  <a:cubicBezTo>
                    <a:pt x="4080" y="20156"/>
                    <a:pt x="4048" y="16091"/>
                    <a:pt x="4048" y="12026"/>
                  </a:cubicBezTo>
                  <a:cubicBezTo>
                    <a:pt x="4048" y="9082"/>
                    <a:pt x="4272" y="6041"/>
                    <a:pt x="4048" y="3065"/>
                  </a:cubicBezTo>
                  <a:lnTo>
                    <a:pt x="4048" y="3065"/>
                  </a:lnTo>
                  <a:cubicBezTo>
                    <a:pt x="4625" y="3833"/>
                    <a:pt x="5265" y="4569"/>
                    <a:pt x="6001" y="5209"/>
                  </a:cubicBezTo>
                  <a:cubicBezTo>
                    <a:pt x="6145" y="5346"/>
                    <a:pt x="6306" y="5404"/>
                    <a:pt x="6461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713" y="3161"/>
                    <a:pt x="4657" y="1816"/>
                    <a:pt x="3920" y="312"/>
                  </a:cubicBezTo>
                  <a:cubicBezTo>
                    <a:pt x="3792" y="104"/>
                    <a:pt x="3576" y="0"/>
                    <a:pt x="3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5" name="Google Shape;1115;p28"/>
            <p:cNvSpPr/>
            <p:nvPr/>
          </p:nvSpPr>
          <p:spPr>
            <a:xfrm>
              <a:off x="1480337" y="2710480"/>
              <a:ext cx="1375014" cy="575967"/>
            </a:xfrm>
            <a:custGeom>
              <a:avLst/>
              <a:gdLst/>
              <a:ahLst/>
              <a:cxnLst/>
              <a:rect l="l" t="t" r="r" b="b"/>
              <a:pathLst>
                <a:path w="47402" h="19940" extrusionOk="0">
                  <a:moveTo>
                    <a:pt x="1" y="0"/>
                  </a:moveTo>
                  <a:cubicBezTo>
                    <a:pt x="673" y="800"/>
                    <a:pt x="1345" y="1536"/>
                    <a:pt x="1921" y="2209"/>
                  </a:cubicBezTo>
                  <a:cubicBezTo>
                    <a:pt x="3714" y="4353"/>
                    <a:pt x="5666" y="6369"/>
                    <a:pt x="7714" y="8226"/>
                  </a:cubicBezTo>
                  <a:cubicBezTo>
                    <a:pt x="8130" y="8674"/>
                    <a:pt x="8194" y="9346"/>
                    <a:pt x="7906" y="9890"/>
                  </a:cubicBezTo>
                  <a:cubicBezTo>
                    <a:pt x="5922" y="13187"/>
                    <a:pt x="3265" y="15971"/>
                    <a:pt x="1185" y="19204"/>
                  </a:cubicBezTo>
                  <a:cubicBezTo>
                    <a:pt x="13859" y="19556"/>
                    <a:pt x="26534" y="19780"/>
                    <a:pt x="39208" y="19940"/>
                  </a:cubicBezTo>
                  <a:cubicBezTo>
                    <a:pt x="42089" y="17027"/>
                    <a:pt x="44841" y="13987"/>
                    <a:pt x="47402" y="10786"/>
                  </a:cubicBezTo>
                  <a:cubicBezTo>
                    <a:pt x="45577" y="8450"/>
                    <a:pt x="43529" y="6305"/>
                    <a:pt x="41545" y="4097"/>
                  </a:cubicBezTo>
                  <a:cubicBezTo>
                    <a:pt x="40584" y="3041"/>
                    <a:pt x="39560" y="1953"/>
                    <a:pt x="38600" y="768"/>
                  </a:cubicBezTo>
                  <a:lnTo>
                    <a:pt x="31495" y="672"/>
                  </a:lnTo>
                  <a:cubicBezTo>
                    <a:pt x="20997" y="480"/>
                    <a:pt x="10499" y="224"/>
                    <a:pt x="1" y="0"/>
                  </a:cubicBezTo>
                  <a:close/>
                </a:path>
              </a:pathLst>
            </a:custGeom>
            <a:solidFill>
              <a:srgbClr val="F9981C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Registration</a:t>
              </a:r>
              <a:endParaRPr sz="1600" dirty="0"/>
            </a:p>
          </p:txBody>
        </p:sp>
      </p:grpSp>
      <p:grpSp>
        <p:nvGrpSpPr>
          <p:cNvPr id="1118" name="Google Shape;1118;p28"/>
          <p:cNvGrpSpPr/>
          <p:nvPr/>
        </p:nvGrpSpPr>
        <p:grpSpPr>
          <a:xfrm>
            <a:off x="3647906" y="3972927"/>
            <a:ext cx="2358232" cy="1390457"/>
            <a:chOff x="2701205" y="2734513"/>
            <a:chExt cx="1768674" cy="1042843"/>
          </a:xfrm>
        </p:grpSpPr>
        <p:sp>
          <p:nvSpPr>
            <p:cNvPr id="1119" name="Google Shape;1119;p28"/>
            <p:cNvSpPr/>
            <p:nvPr/>
          </p:nvSpPr>
          <p:spPr>
            <a:xfrm rot="10800000" flipH="1">
              <a:off x="3768978" y="3062481"/>
              <a:ext cx="216309" cy="714875"/>
            </a:xfrm>
            <a:custGeom>
              <a:avLst/>
              <a:gdLst/>
              <a:ahLst/>
              <a:cxnLst/>
              <a:rect l="l" t="t" r="r" b="b"/>
              <a:pathLst>
                <a:path w="7457" h="24749" extrusionOk="0">
                  <a:moveTo>
                    <a:pt x="3360" y="0"/>
                  </a:moveTo>
                  <a:cubicBezTo>
                    <a:pt x="3144" y="0"/>
                    <a:pt x="2928" y="104"/>
                    <a:pt x="2800" y="312"/>
                  </a:cubicBezTo>
                  <a:cubicBezTo>
                    <a:pt x="1872" y="1752"/>
                    <a:pt x="816" y="3193"/>
                    <a:pt x="144" y="4761"/>
                  </a:cubicBezTo>
                  <a:cubicBezTo>
                    <a:pt x="1" y="5047"/>
                    <a:pt x="249" y="5423"/>
                    <a:pt x="530" y="5423"/>
                  </a:cubicBezTo>
                  <a:cubicBezTo>
                    <a:pt x="626" y="5423"/>
                    <a:pt x="726" y="5379"/>
                    <a:pt x="816" y="5273"/>
                  </a:cubicBezTo>
                  <a:cubicBezTo>
                    <a:pt x="1648" y="4345"/>
                    <a:pt x="2416" y="3353"/>
                    <a:pt x="3056" y="2264"/>
                  </a:cubicBezTo>
                  <a:lnTo>
                    <a:pt x="3056" y="2264"/>
                  </a:lnTo>
                  <a:cubicBezTo>
                    <a:pt x="2736" y="5465"/>
                    <a:pt x="2960" y="8826"/>
                    <a:pt x="2928" y="12026"/>
                  </a:cubicBezTo>
                  <a:cubicBezTo>
                    <a:pt x="2896" y="16091"/>
                    <a:pt x="2864" y="20156"/>
                    <a:pt x="2928" y="24221"/>
                  </a:cubicBezTo>
                  <a:cubicBezTo>
                    <a:pt x="2928" y="24573"/>
                    <a:pt x="3192" y="24749"/>
                    <a:pt x="3456" y="24749"/>
                  </a:cubicBezTo>
                  <a:cubicBezTo>
                    <a:pt x="3720" y="24749"/>
                    <a:pt x="3984" y="24573"/>
                    <a:pt x="3984" y="24221"/>
                  </a:cubicBezTo>
                  <a:cubicBezTo>
                    <a:pt x="4081" y="20156"/>
                    <a:pt x="4049" y="16091"/>
                    <a:pt x="4049" y="12026"/>
                  </a:cubicBezTo>
                  <a:cubicBezTo>
                    <a:pt x="4049" y="9082"/>
                    <a:pt x="4273" y="6041"/>
                    <a:pt x="4049" y="3065"/>
                  </a:cubicBezTo>
                  <a:lnTo>
                    <a:pt x="4049" y="3065"/>
                  </a:lnTo>
                  <a:cubicBezTo>
                    <a:pt x="4625" y="3833"/>
                    <a:pt x="5265" y="4569"/>
                    <a:pt x="6001" y="5209"/>
                  </a:cubicBezTo>
                  <a:cubicBezTo>
                    <a:pt x="6145" y="5346"/>
                    <a:pt x="6306" y="5404"/>
                    <a:pt x="6461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681" y="3161"/>
                    <a:pt x="4657" y="1816"/>
                    <a:pt x="3920" y="312"/>
                  </a:cubicBezTo>
                  <a:cubicBezTo>
                    <a:pt x="3792" y="104"/>
                    <a:pt x="3576" y="0"/>
                    <a:pt x="3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0" name="Google Shape;1120;p28"/>
            <p:cNvSpPr/>
            <p:nvPr/>
          </p:nvSpPr>
          <p:spPr>
            <a:xfrm>
              <a:off x="2701205" y="2734513"/>
              <a:ext cx="1768674" cy="566753"/>
            </a:xfrm>
            <a:custGeom>
              <a:avLst/>
              <a:gdLst/>
              <a:ahLst/>
              <a:cxnLst/>
              <a:rect l="l" t="t" r="r" b="b"/>
              <a:pathLst>
                <a:path w="60973" h="19621" extrusionOk="0">
                  <a:moveTo>
                    <a:pt x="1" y="0"/>
                  </a:moveTo>
                  <a:lnTo>
                    <a:pt x="1" y="0"/>
                  </a:lnTo>
                  <a:cubicBezTo>
                    <a:pt x="545" y="576"/>
                    <a:pt x="1057" y="1153"/>
                    <a:pt x="1569" y="1697"/>
                  </a:cubicBezTo>
                  <a:cubicBezTo>
                    <a:pt x="3681" y="4065"/>
                    <a:pt x="5922" y="6402"/>
                    <a:pt x="7842" y="8994"/>
                  </a:cubicBezTo>
                  <a:cubicBezTo>
                    <a:pt x="8290" y="9570"/>
                    <a:pt x="8290" y="10402"/>
                    <a:pt x="7842" y="10978"/>
                  </a:cubicBezTo>
                  <a:cubicBezTo>
                    <a:pt x="5570" y="13795"/>
                    <a:pt x="3201" y="16579"/>
                    <a:pt x="737" y="19172"/>
                  </a:cubicBezTo>
                  <a:cubicBezTo>
                    <a:pt x="12195" y="19300"/>
                    <a:pt x="23653" y="19396"/>
                    <a:pt x="35111" y="19492"/>
                  </a:cubicBezTo>
                  <a:cubicBezTo>
                    <a:pt x="39816" y="19556"/>
                    <a:pt x="44489" y="19588"/>
                    <a:pt x="49194" y="19620"/>
                  </a:cubicBezTo>
                  <a:cubicBezTo>
                    <a:pt x="49290" y="19428"/>
                    <a:pt x="49418" y="19300"/>
                    <a:pt x="49578" y="19172"/>
                  </a:cubicBezTo>
                  <a:cubicBezTo>
                    <a:pt x="53483" y="16259"/>
                    <a:pt x="57388" y="13283"/>
                    <a:pt x="60972" y="9858"/>
                  </a:cubicBezTo>
                  <a:cubicBezTo>
                    <a:pt x="58380" y="6594"/>
                    <a:pt x="55531" y="3617"/>
                    <a:pt x="52779" y="544"/>
                  </a:cubicBezTo>
                  <a:cubicBezTo>
                    <a:pt x="35175" y="448"/>
                    <a:pt x="17604" y="256"/>
                    <a:pt x="1" y="0"/>
                  </a:cubicBezTo>
                  <a:close/>
                </a:path>
              </a:pathLst>
            </a:custGeom>
            <a:solidFill>
              <a:srgbClr val="F9C750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Feature Extraction</a:t>
              </a:r>
              <a:endParaRPr sz="1600" dirty="0"/>
            </a:p>
          </p:txBody>
        </p:sp>
      </p:grpSp>
      <p:grpSp>
        <p:nvGrpSpPr>
          <p:cNvPr id="1123" name="Google Shape;1123;p28"/>
          <p:cNvGrpSpPr/>
          <p:nvPr/>
        </p:nvGrpSpPr>
        <p:grpSpPr>
          <a:xfrm>
            <a:off x="7361563" y="3980324"/>
            <a:ext cx="2132941" cy="1383063"/>
            <a:chOff x="5486447" y="2740059"/>
            <a:chExt cx="1599706" cy="1037297"/>
          </a:xfrm>
        </p:grpSpPr>
        <p:sp>
          <p:nvSpPr>
            <p:cNvPr id="1124" name="Google Shape;1124;p28"/>
            <p:cNvSpPr/>
            <p:nvPr/>
          </p:nvSpPr>
          <p:spPr>
            <a:xfrm rot="10800000" flipH="1">
              <a:off x="6550208" y="3062481"/>
              <a:ext cx="216309" cy="714875"/>
            </a:xfrm>
            <a:custGeom>
              <a:avLst/>
              <a:gdLst/>
              <a:ahLst/>
              <a:cxnLst/>
              <a:rect l="l" t="t" r="r" b="b"/>
              <a:pathLst>
                <a:path w="7457" h="24749" extrusionOk="0">
                  <a:moveTo>
                    <a:pt x="3377" y="0"/>
                  </a:moveTo>
                  <a:cubicBezTo>
                    <a:pt x="3152" y="0"/>
                    <a:pt x="2928" y="104"/>
                    <a:pt x="2800" y="312"/>
                  </a:cubicBezTo>
                  <a:cubicBezTo>
                    <a:pt x="1872" y="1752"/>
                    <a:pt x="848" y="3193"/>
                    <a:pt x="144" y="4761"/>
                  </a:cubicBezTo>
                  <a:cubicBezTo>
                    <a:pt x="1" y="5047"/>
                    <a:pt x="249" y="5423"/>
                    <a:pt x="544" y="5423"/>
                  </a:cubicBezTo>
                  <a:cubicBezTo>
                    <a:pt x="644" y="5423"/>
                    <a:pt x="750" y="5379"/>
                    <a:pt x="848" y="5273"/>
                  </a:cubicBezTo>
                  <a:cubicBezTo>
                    <a:pt x="1680" y="4345"/>
                    <a:pt x="2416" y="3353"/>
                    <a:pt x="3088" y="2264"/>
                  </a:cubicBezTo>
                  <a:lnTo>
                    <a:pt x="3088" y="2264"/>
                  </a:lnTo>
                  <a:cubicBezTo>
                    <a:pt x="2768" y="5465"/>
                    <a:pt x="2992" y="8826"/>
                    <a:pt x="2960" y="12026"/>
                  </a:cubicBezTo>
                  <a:cubicBezTo>
                    <a:pt x="2928" y="16091"/>
                    <a:pt x="2864" y="20156"/>
                    <a:pt x="2960" y="24221"/>
                  </a:cubicBezTo>
                  <a:cubicBezTo>
                    <a:pt x="2960" y="24573"/>
                    <a:pt x="3224" y="24749"/>
                    <a:pt x="3489" y="24749"/>
                  </a:cubicBezTo>
                  <a:cubicBezTo>
                    <a:pt x="3753" y="24749"/>
                    <a:pt x="4017" y="24573"/>
                    <a:pt x="4017" y="24221"/>
                  </a:cubicBezTo>
                  <a:cubicBezTo>
                    <a:pt x="4113" y="20156"/>
                    <a:pt x="4081" y="16091"/>
                    <a:pt x="4081" y="12026"/>
                  </a:cubicBezTo>
                  <a:cubicBezTo>
                    <a:pt x="4081" y="9082"/>
                    <a:pt x="4305" y="6041"/>
                    <a:pt x="4081" y="3065"/>
                  </a:cubicBezTo>
                  <a:lnTo>
                    <a:pt x="4081" y="3065"/>
                  </a:lnTo>
                  <a:cubicBezTo>
                    <a:pt x="4657" y="3833"/>
                    <a:pt x="5297" y="4569"/>
                    <a:pt x="6033" y="5209"/>
                  </a:cubicBezTo>
                  <a:cubicBezTo>
                    <a:pt x="6170" y="5346"/>
                    <a:pt x="6325" y="5404"/>
                    <a:pt x="6476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713" y="3161"/>
                    <a:pt x="4689" y="1816"/>
                    <a:pt x="3953" y="312"/>
                  </a:cubicBezTo>
                  <a:cubicBezTo>
                    <a:pt x="3825" y="104"/>
                    <a:pt x="3601" y="0"/>
                    <a:pt x="3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5" name="Google Shape;1125;p28"/>
            <p:cNvSpPr/>
            <p:nvPr/>
          </p:nvSpPr>
          <p:spPr>
            <a:xfrm>
              <a:off x="5486447" y="2740059"/>
              <a:ext cx="1599706" cy="563055"/>
            </a:xfrm>
            <a:custGeom>
              <a:avLst/>
              <a:gdLst/>
              <a:ahLst/>
              <a:cxnLst/>
              <a:rect l="l" t="t" r="r" b="b"/>
              <a:pathLst>
                <a:path w="55148" h="19493" extrusionOk="0">
                  <a:moveTo>
                    <a:pt x="48810" y="0"/>
                  </a:moveTo>
                  <a:cubicBezTo>
                    <a:pt x="32551" y="192"/>
                    <a:pt x="16260" y="352"/>
                    <a:pt x="1" y="416"/>
                  </a:cubicBezTo>
                  <a:cubicBezTo>
                    <a:pt x="2945" y="3425"/>
                    <a:pt x="5858" y="6466"/>
                    <a:pt x="8675" y="9602"/>
                  </a:cubicBezTo>
                  <a:cubicBezTo>
                    <a:pt x="9123" y="10114"/>
                    <a:pt x="9187" y="11106"/>
                    <a:pt x="8675" y="11587"/>
                  </a:cubicBezTo>
                  <a:cubicBezTo>
                    <a:pt x="5986" y="14083"/>
                    <a:pt x="3426" y="16740"/>
                    <a:pt x="929" y="19492"/>
                  </a:cubicBezTo>
                  <a:cubicBezTo>
                    <a:pt x="15044" y="19460"/>
                    <a:pt x="29190" y="19332"/>
                    <a:pt x="43337" y="19204"/>
                  </a:cubicBezTo>
                  <a:lnTo>
                    <a:pt x="45001" y="19172"/>
                  </a:lnTo>
                  <a:cubicBezTo>
                    <a:pt x="48074" y="15939"/>
                    <a:pt x="51499" y="13027"/>
                    <a:pt x="55147" y="10466"/>
                  </a:cubicBezTo>
                  <a:cubicBezTo>
                    <a:pt x="53867" y="7842"/>
                    <a:pt x="52427" y="5313"/>
                    <a:pt x="50795" y="2881"/>
                  </a:cubicBezTo>
                  <a:cubicBezTo>
                    <a:pt x="50154" y="1953"/>
                    <a:pt x="49514" y="961"/>
                    <a:pt x="48810" y="0"/>
                  </a:cubicBezTo>
                  <a:close/>
                </a:path>
              </a:pathLst>
            </a:custGeom>
            <a:solidFill>
              <a:srgbClr val="43AA8B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Post-processing</a:t>
              </a:r>
              <a:endParaRPr sz="1600" dirty="0"/>
            </a:p>
          </p:txBody>
        </p:sp>
      </p:grpSp>
      <p:grpSp>
        <p:nvGrpSpPr>
          <p:cNvPr id="1128" name="Google Shape;1128;p28"/>
          <p:cNvGrpSpPr/>
          <p:nvPr/>
        </p:nvGrpSpPr>
        <p:grpSpPr>
          <a:xfrm>
            <a:off x="5712698" y="3292620"/>
            <a:ext cx="1879183" cy="1439176"/>
            <a:chOff x="4249799" y="2224281"/>
            <a:chExt cx="1409387" cy="1079382"/>
          </a:xfrm>
        </p:grpSpPr>
        <p:sp>
          <p:nvSpPr>
            <p:cNvPr id="1129" name="Google Shape;1129;p28"/>
            <p:cNvSpPr/>
            <p:nvPr/>
          </p:nvSpPr>
          <p:spPr>
            <a:xfrm>
              <a:off x="5159406" y="2224281"/>
              <a:ext cx="216338" cy="713488"/>
            </a:xfrm>
            <a:custGeom>
              <a:avLst/>
              <a:gdLst/>
              <a:ahLst/>
              <a:cxnLst/>
              <a:rect l="l" t="t" r="r" b="b"/>
              <a:pathLst>
                <a:path w="7458" h="24701" extrusionOk="0">
                  <a:moveTo>
                    <a:pt x="3356" y="0"/>
                  </a:moveTo>
                  <a:cubicBezTo>
                    <a:pt x="3136" y="0"/>
                    <a:pt x="2920" y="104"/>
                    <a:pt x="2808" y="312"/>
                  </a:cubicBezTo>
                  <a:cubicBezTo>
                    <a:pt x="1848" y="1752"/>
                    <a:pt x="824" y="3193"/>
                    <a:pt x="120" y="4761"/>
                  </a:cubicBezTo>
                  <a:cubicBezTo>
                    <a:pt x="1" y="5047"/>
                    <a:pt x="237" y="5423"/>
                    <a:pt x="524" y="5423"/>
                  </a:cubicBezTo>
                  <a:cubicBezTo>
                    <a:pt x="622" y="5423"/>
                    <a:pt x="726" y="5379"/>
                    <a:pt x="824" y="5273"/>
                  </a:cubicBezTo>
                  <a:cubicBezTo>
                    <a:pt x="1656" y="4345"/>
                    <a:pt x="2392" y="3353"/>
                    <a:pt x="3064" y="2264"/>
                  </a:cubicBezTo>
                  <a:lnTo>
                    <a:pt x="3064" y="2264"/>
                  </a:lnTo>
                  <a:cubicBezTo>
                    <a:pt x="2712" y="5465"/>
                    <a:pt x="2936" y="8826"/>
                    <a:pt x="2936" y="12026"/>
                  </a:cubicBezTo>
                  <a:cubicBezTo>
                    <a:pt x="2872" y="16091"/>
                    <a:pt x="2840" y="20156"/>
                    <a:pt x="2936" y="24221"/>
                  </a:cubicBezTo>
                  <a:cubicBezTo>
                    <a:pt x="2952" y="24541"/>
                    <a:pt x="3200" y="24701"/>
                    <a:pt x="3448" y="24701"/>
                  </a:cubicBezTo>
                  <a:cubicBezTo>
                    <a:pt x="3697" y="24701"/>
                    <a:pt x="3945" y="24541"/>
                    <a:pt x="3961" y="24221"/>
                  </a:cubicBezTo>
                  <a:cubicBezTo>
                    <a:pt x="4057" y="20156"/>
                    <a:pt x="4057" y="16091"/>
                    <a:pt x="4057" y="12026"/>
                  </a:cubicBezTo>
                  <a:cubicBezTo>
                    <a:pt x="4057" y="9082"/>
                    <a:pt x="4249" y="6041"/>
                    <a:pt x="4057" y="3065"/>
                  </a:cubicBezTo>
                  <a:lnTo>
                    <a:pt x="4057" y="3065"/>
                  </a:lnTo>
                  <a:cubicBezTo>
                    <a:pt x="4601" y="3833"/>
                    <a:pt x="5273" y="4569"/>
                    <a:pt x="5977" y="5209"/>
                  </a:cubicBezTo>
                  <a:cubicBezTo>
                    <a:pt x="6129" y="5346"/>
                    <a:pt x="6295" y="5404"/>
                    <a:pt x="6454" y="5404"/>
                  </a:cubicBezTo>
                  <a:cubicBezTo>
                    <a:pt x="6999" y="5404"/>
                    <a:pt x="7458" y="4727"/>
                    <a:pt x="6937" y="4281"/>
                  </a:cubicBezTo>
                  <a:cubicBezTo>
                    <a:pt x="5689" y="3161"/>
                    <a:pt x="4665" y="1816"/>
                    <a:pt x="3929" y="312"/>
                  </a:cubicBezTo>
                  <a:cubicBezTo>
                    <a:pt x="3801" y="104"/>
                    <a:pt x="3576" y="0"/>
                    <a:pt x="3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0" name="Google Shape;1130;p28"/>
            <p:cNvSpPr/>
            <p:nvPr/>
          </p:nvSpPr>
          <p:spPr>
            <a:xfrm>
              <a:off x="4249799" y="2751151"/>
              <a:ext cx="1409387" cy="552512"/>
            </a:xfrm>
            <a:custGeom>
              <a:avLst/>
              <a:gdLst/>
              <a:ahLst/>
              <a:cxnLst/>
              <a:rect l="l" t="t" r="r" b="b"/>
              <a:pathLst>
                <a:path w="48587" h="19128" extrusionOk="0">
                  <a:moveTo>
                    <a:pt x="2913" y="0"/>
                  </a:moveTo>
                  <a:lnTo>
                    <a:pt x="2913" y="0"/>
                  </a:lnTo>
                  <a:cubicBezTo>
                    <a:pt x="5442" y="2721"/>
                    <a:pt x="7938" y="5441"/>
                    <a:pt x="10179" y="8418"/>
                  </a:cubicBezTo>
                  <a:cubicBezTo>
                    <a:pt x="10595" y="8962"/>
                    <a:pt x="10723" y="9858"/>
                    <a:pt x="10179" y="10402"/>
                  </a:cubicBezTo>
                  <a:cubicBezTo>
                    <a:pt x="6978" y="13507"/>
                    <a:pt x="3586" y="16388"/>
                    <a:pt x="1" y="19044"/>
                  </a:cubicBezTo>
                  <a:cubicBezTo>
                    <a:pt x="8462" y="19105"/>
                    <a:pt x="16924" y="19127"/>
                    <a:pt x="25377" y="19127"/>
                  </a:cubicBezTo>
                  <a:cubicBezTo>
                    <a:pt x="30257" y="19127"/>
                    <a:pt x="35135" y="19120"/>
                    <a:pt x="40008" y="19108"/>
                  </a:cubicBezTo>
                  <a:cubicBezTo>
                    <a:pt x="42793" y="16035"/>
                    <a:pt x="45609" y="12963"/>
                    <a:pt x="48586" y="10146"/>
                  </a:cubicBezTo>
                  <a:cubicBezTo>
                    <a:pt x="45449" y="6690"/>
                    <a:pt x="42217" y="3361"/>
                    <a:pt x="38984" y="32"/>
                  </a:cubicBezTo>
                  <a:cubicBezTo>
                    <a:pt x="35469" y="42"/>
                    <a:pt x="31951" y="46"/>
                    <a:pt x="28431" y="46"/>
                  </a:cubicBezTo>
                  <a:cubicBezTo>
                    <a:pt x="19932" y="46"/>
                    <a:pt x="11423" y="23"/>
                    <a:pt x="2913" y="0"/>
                  </a:cubicBezTo>
                  <a:close/>
                </a:path>
              </a:pathLst>
            </a:custGeom>
            <a:solidFill>
              <a:srgbClr val="90BE6D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 Classification</a:t>
              </a:r>
              <a:endParaRPr sz="1600" dirty="0"/>
            </a:p>
          </p:txBody>
        </p:sp>
      </p:grpSp>
      <p:grpSp>
        <p:nvGrpSpPr>
          <p:cNvPr id="1133" name="Google Shape;1133;p28"/>
          <p:cNvGrpSpPr/>
          <p:nvPr/>
        </p:nvGrpSpPr>
        <p:grpSpPr>
          <a:xfrm>
            <a:off x="9248132" y="3292619"/>
            <a:ext cx="2391610" cy="1423617"/>
            <a:chOff x="6901375" y="2224281"/>
            <a:chExt cx="1793708" cy="1067713"/>
          </a:xfrm>
        </p:grpSpPr>
        <p:sp>
          <p:nvSpPr>
            <p:cNvPr id="1134" name="Google Shape;1134;p28"/>
            <p:cNvSpPr/>
            <p:nvPr/>
          </p:nvSpPr>
          <p:spPr>
            <a:xfrm>
              <a:off x="7940308" y="2224281"/>
              <a:ext cx="216309" cy="713488"/>
            </a:xfrm>
            <a:custGeom>
              <a:avLst/>
              <a:gdLst/>
              <a:ahLst/>
              <a:cxnLst/>
              <a:rect l="l" t="t" r="r" b="b"/>
              <a:pathLst>
                <a:path w="7457" h="24701" extrusionOk="0">
                  <a:moveTo>
                    <a:pt x="3361" y="0"/>
                  </a:moveTo>
                  <a:cubicBezTo>
                    <a:pt x="3145" y="0"/>
                    <a:pt x="2928" y="104"/>
                    <a:pt x="2800" y="312"/>
                  </a:cubicBezTo>
                  <a:cubicBezTo>
                    <a:pt x="1872" y="1752"/>
                    <a:pt x="816" y="3193"/>
                    <a:pt x="144" y="4761"/>
                  </a:cubicBezTo>
                  <a:cubicBezTo>
                    <a:pt x="1" y="5047"/>
                    <a:pt x="249" y="5423"/>
                    <a:pt x="531" y="5423"/>
                  </a:cubicBezTo>
                  <a:cubicBezTo>
                    <a:pt x="627" y="5423"/>
                    <a:pt x="727" y="5379"/>
                    <a:pt x="816" y="5273"/>
                  </a:cubicBezTo>
                  <a:cubicBezTo>
                    <a:pt x="1648" y="4345"/>
                    <a:pt x="2416" y="3353"/>
                    <a:pt x="3057" y="2264"/>
                  </a:cubicBezTo>
                  <a:lnTo>
                    <a:pt x="3057" y="2264"/>
                  </a:lnTo>
                  <a:cubicBezTo>
                    <a:pt x="2736" y="5465"/>
                    <a:pt x="2960" y="8826"/>
                    <a:pt x="2928" y="12026"/>
                  </a:cubicBezTo>
                  <a:cubicBezTo>
                    <a:pt x="2896" y="16091"/>
                    <a:pt x="2864" y="20156"/>
                    <a:pt x="2928" y="24221"/>
                  </a:cubicBezTo>
                  <a:cubicBezTo>
                    <a:pt x="2944" y="24541"/>
                    <a:pt x="3193" y="24701"/>
                    <a:pt x="3445" y="24701"/>
                  </a:cubicBezTo>
                  <a:cubicBezTo>
                    <a:pt x="3697" y="24701"/>
                    <a:pt x="3953" y="24541"/>
                    <a:pt x="3985" y="24221"/>
                  </a:cubicBezTo>
                  <a:cubicBezTo>
                    <a:pt x="4081" y="20156"/>
                    <a:pt x="4049" y="16091"/>
                    <a:pt x="4049" y="12026"/>
                  </a:cubicBezTo>
                  <a:cubicBezTo>
                    <a:pt x="4049" y="9082"/>
                    <a:pt x="4241" y="6041"/>
                    <a:pt x="4049" y="3065"/>
                  </a:cubicBezTo>
                  <a:lnTo>
                    <a:pt x="4049" y="3065"/>
                  </a:lnTo>
                  <a:cubicBezTo>
                    <a:pt x="4625" y="3833"/>
                    <a:pt x="5265" y="4569"/>
                    <a:pt x="6001" y="5209"/>
                  </a:cubicBezTo>
                  <a:cubicBezTo>
                    <a:pt x="6145" y="5346"/>
                    <a:pt x="6306" y="5404"/>
                    <a:pt x="6461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681" y="3161"/>
                    <a:pt x="4657" y="1816"/>
                    <a:pt x="3921" y="312"/>
                  </a:cubicBezTo>
                  <a:cubicBezTo>
                    <a:pt x="3793" y="104"/>
                    <a:pt x="3577" y="0"/>
                    <a:pt x="3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5" name="Google Shape;1135;p28"/>
            <p:cNvSpPr/>
            <p:nvPr/>
          </p:nvSpPr>
          <p:spPr>
            <a:xfrm>
              <a:off x="6901375" y="2713167"/>
              <a:ext cx="1793708" cy="578827"/>
            </a:xfrm>
            <a:custGeom>
              <a:avLst/>
              <a:gdLst/>
              <a:ahLst/>
              <a:cxnLst/>
              <a:rect l="l" t="t" r="r" b="b"/>
              <a:pathLst>
                <a:path w="61836" h="20039" extrusionOk="0">
                  <a:moveTo>
                    <a:pt x="53292" y="1"/>
                  </a:moveTo>
                  <a:cubicBezTo>
                    <a:pt x="53228" y="1"/>
                    <a:pt x="53163" y="1"/>
                    <a:pt x="53098" y="3"/>
                  </a:cubicBezTo>
                  <a:cubicBezTo>
                    <a:pt x="36455" y="387"/>
                    <a:pt x="19780" y="675"/>
                    <a:pt x="3137" y="899"/>
                  </a:cubicBezTo>
                  <a:lnTo>
                    <a:pt x="3553" y="1507"/>
                  </a:lnTo>
                  <a:cubicBezTo>
                    <a:pt x="5537" y="4324"/>
                    <a:pt x="7266" y="7301"/>
                    <a:pt x="8738" y="10437"/>
                  </a:cubicBezTo>
                  <a:cubicBezTo>
                    <a:pt x="8802" y="10597"/>
                    <a:pt x="8866" y="10789"/>
                    <a:pt x="8866" y="10981"/>
                  </a:cubicBezTo>
                  <a:cubicBezTo>
                    <a:pt x="9442" y="11621"/>
                    <a:pt x="9346" y="12614"/>
                    <a:pt x="8642" y="13126"/>
                  </a:cubicBezTo>
                  <a:cubicBezTo>
                    <a:pt x="5569" y="15142"/>
                    <a:pt x="2657" y="17478"/>
                    <a:pt x="0" y="20039"/>
                  </a:cubicBezTo>
                  <a:cubicBezTo>
                    <a:pt x="17699" y="19815"/>
                    <a:pt x="35399" y="19527"/>
                    <a:pt x="53098" y="19111"/>
                  </a:cubicBezTo>
                  <a:cubicBezTo>
                    <a:pt x="57547" y="19015"/>
                    <a:pt x="61836" y="14790"/>
                    <a:pt x="61612" y="9573"/>
                  </a:cubicBezTo>
                  <a:cubicBezTo>
                    <a:pt x="61422" y="4553"/>
                    <a:pt x="57963" y="1"/>
                    <a:pt x="53292" y="1"/>
                  </a:cubicBezTo>
                  <a:close/>
                </a:path>
              </a:pathLst>
            </a:custGeom>
            <a:solidFill>
              <a:srgbClr val="577590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       Evaluation</a:t>
              </a:r>
              <a:endParaRPr sz="1600" dirty="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1B48B959-A92B-8026-AFFA-3126EF9C2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Pipeline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9FC5C-DC16-CACA-2041-2930DC60BC4A}"/>
              </a:ext>
            </a:extLst>
          </p:cNvPr>
          <p:cNvSpPr txBox="1"/>
          <p:nvPr/>
        </p:nvSpPr>
        <p:spPr>
          <a:xfrm>
            <a:off x="516081" y="5398972"/>
            <a:ext cx="18333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941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Skull stripping</a:t>
            </a:r>
          </a:p>
          <a:p>
            <a:pPr algn="ctr"/>
            <a:r>
              <a:rPr lang="en-US" sz="1600" dirty="0">
                <a:solidFill>
                  <a:srgbClr val="F941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Salt &amp; Pepper Noise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987B41-0888-8901-1783-9385FC4C9BF9}"/>
              </a:ext>
            </a:extLst>
          </p:cNvPr>
          <p:cNvSpPr txBox="1"/>
          <p:nvPr/>
        </p:nvSpPr>
        <p:spPr>
          <a:xfrm>
            <a:off x="2349433" y="2662474"/>
            <a:ext cx="18333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9981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What registration did we do?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1C6C7E-8762-2C3C-152A-F21EC7B1FCC1}"/>
              </a:ext>
            </a:extLst>
          </p:cNvPr>
          <p:cNvSpPr txBox="1"/>
          <p:nvPr/>
        </p:nvSpPr>
        <p:spPr>
          <a:xfrm>
            <a:off x="4154926" y="5398972"/>
            <a:ext cx="18333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9C7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What features did we use?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98D92-EF63-80C2-464D-1642ABB9F9DB}"/>
              </a:ext>
            </a:extLst>
          </p:cNvPr>
          <p:cNvSpPr txBox="1"/>
          <p:nvPr/>
        </p:nvSpPr>
        <p:spPr>
          <a:xfrm>
            <a:off x="6096000" y="2328557"/>
            <a:ext cx="18333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90BE6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Random Forest</a:t>
            </a:r>
          </a:p>
          <a:p>
            <a:pPr algn="ctr"/>
            <a:r>
              <a:rPr lang="en-US" sz="1600" dirty="0">
                <a:solidFill>
                  <a:srgbClr val="90BE6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Number of Trees: </a:t>
            </a:r>
          </a:p>
          <a:p>
            <a:pPr algn="ctr"/>
            <a:r>
              <a:rPr lang="en-US" sz="1600" dirty="0">
                <a:solidFill>
                  <a:srgbClr val="90BE6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Tree Depth: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89A299-877E-53B6-1277-7D1C24C464E6}"/>
              </a:ext>
            </a:extLst>
          </p:cNvPr>
          <p:cNvSpPr txBox="1"/>
          <p:nvPr/>
        </p:nvSpPr>
        <p:spPr>
          <a:xfrm>
            <a:off x="7839490" y="5553240"/>
            <a:ext cx="18333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43AA8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Which morphological filters did we use?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6ABF56-57E7-288F-11DE-49A1A6D809D4}"/>
              </a:ext>
            </a:extLst>
          </p:cNvPr>
          <p:cNvSpPr txBox="1"/>
          <p:nvPr/>
        </p:nvSpPr>
        <p:spPr>
          <a:xfrm>
            <a:off x="9661163" y="2671605"/>
            <a:ext cx="18333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57759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DICE Scores</a:t>
            </a:r>
          </a:p>
          <a:p>
            <a:pPr algn="ctr"/>
            <a:r>
              <a:rPr lang="en-US" sz="1600" dirty="0">
                <a:solidFill>
                  <a:srgbClr val="57759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Time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7480E-A77C-0DDB-9F8A-99D02DF63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5E944-7607-39E7-C221-702304A1F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53851" cy="1325563"/>
          </a:xfrm>
        </p:spPr>
        <p:txBody>
          <a:bodyPr/>
          <a:lstStyle/>
          <a:p>
            <a:r>
              <a:rPr lang="en-US" dirty="0"/>
              <a:t>Construction of Atlas Labels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72BA5-B4C2-E25C-D52D-AE4EDFB0F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9712" cy="2083435"/>
          </a:xfrm>
        </p:spPr>
        <p:txBody>
          <a:bodyPr/>
          <a:lstStyle/>
          <a:p>
            <a:r>
              <a:rPr lang="en-GB" sz="1600" dirty="0">
                <a:sym typeface="Wingdings" panose="05000000000000000000" pitchFamily="2" charset="2"/>
              </a:rPr>
              <a:t>How did we generate the labels?</a:t>
            </a:r>
          </a:p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8AA80-C291-313D-B84F-35436A298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89413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8816C-11FB-2F23-75E3-336AF2F18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09219-CC9A-62D0-C844-A63881D30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53851" cy="1325563"/>
          </a:xfrm>
        </p:spPr>
        <p:txBody>
          <a:bodyPr/>
          <a:lstStyle/>
          <a:p>
            <a:r>
              <a:rPr lang="en-US" dirty="0"/>
              <a:t>Results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73904-3CDE-E7DE-89F9-606074171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826661" cy="2083435"/>
          </a:xfrm>
        </p:spPr>
        <p:txBody>
          <a:bodyPr/>
          <a:lstStyle/>
          <a:p>
            <a:r>
              <a:rPr lang="en-GB" sz="1600" dirty="0">
                <a:sym typeface="Wingdings" panose="05000000000000000000" pitchFamily="2" charset="2"/>
              </a:rPr>
              <a:t>Show best and worst segmentations for ML and Atlas-based</a:t>
            </a:r>
          </a:p>
          <a:p>
            <a:r>
              <a:rPr lang="en-GB" sz="1600" dirty="0">
                <a:sym typeface="Wingdings" panose="05000000000000000000" pitchFamily="2" charset="2"/>
              </a:rPr>
              <a:t>Choose an example (match the image# in both methods) with the noise -&gt; robustness</a:t>
            </a:r>
          </a:p>
          <a:p>
            <a:r>
              <a:rPr lang="en-GB" sz="1600" dirty="0">
                <a:sym typeface="Wingdings" panose="05000000000000000000" pitchFamily="2" charset="2"/>
              </a:rPr>
              <a:t>Violin plot of DICE scores</a:t>
            </a:r>
          </a:p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065408-E8B8-6C27-2C8A-DF5874A9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7037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53344-DBC4-5D65-B10B-6BC29B926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9E7AE-0F93-8143-8DD9-267B88414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53851" cy="1325563"/>
          </a:xfrm>
        </p:spPr>
        <p:txBody>
          <a:bodyPr/>
          <a:lstStyle/>
          <a:p>
            <a:r>
              <a:rPr lang="en-US" dirty="0"/>
              <a:t>Discussion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A4322-D5A4-7F32-80A0-71A032D9F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826661" cy="2083435"/>
          </a:xfrm>
        </p:spPr>
        <p:txBody>
          <a:bodyPr/>
          <a:lstStyle/>
          <a:p>
            <a:r>
              <a:rPr lang="en-GB" sz="1600" dirty="0">
                <a:sym typeface="Wingdings" panose="05000000000000000000" pitchFamily="2" charset="2"/>
              </a:rPr>
              <a:t>What are our conclusions?</a:t>
            </a:r>
          </a:p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66371E-C485-618B-9EBE-7A4DD6CFF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32882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1310F-E06C-5885-7175-457CE9828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EC6EF1-821C-55D0-8FC3-F8DBE822C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7</a:t>
            </a:fld>
            <a:endParaRPr lang="en-CH"/>
          </a:p>
        </p:txBody>
      </p:sp>
      <p:pic>
        <p:nvPicPr>
          <p:cNvPr id="13" name="Picture 12" descr="A person holding a blue object&#10;&#10;Description automatically generated">
            <a:extLst>
              <a:ext uri="{FF2B5EF4-FFF2-40B4-BE49-F238E27FC236}">
                <a16:creationId xmlns:a16="http://schemas.microsoft.com/office/drawing/2014/main" id="{43D3A781-5E76-DAC2-57E7-D7126A1DC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13" y="1804988"/>
            <a:ext cx="10146774" cy="5053012"/>
          </a:xfrm>
          <a:prstGeom prst="rect">
            <a:avLst/>
          </a:prstGeom>
        </p:spPr>
      </p:pic>
      <p:pic>
        <p:nvPicPr>
          <p:cNvPr id="3" name="Picture 2" descr="A close-up of a person's face&#10;&#10;Description automatically generated">
            <a:extLst>
              <a:ext uri="{FF2B5EF4-FFF2-40B4-BE49-F238E27FC236}">
                <a16:creationId xmlns:a16="http://schemas.microsoft.com/office/drawing/2014/main" id="{C4132830-0935-F93A-9846-789B4B124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613" y="62164"/>
            <a:ext cx="2633012" cy="1578422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CF0E379D-2D17-1483-71C6-D32972613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5625" y="62164"/>
            <a:ext cx="6197035" cy="1578422"/>
          </a:xfrm>
        </p:spPr>
        <p:txBody>
          <a:bodyPr>
            <a:noAutofit/>
          </a:bodyPr>
          <a:lstStyle/>
          <a:p>
            <a:r>
              <a:rPr lang="en-US" sz="5400" dirty="0"/>
              <a:t>Which do you choose?</a:t>
            </a:r>
            <a:endParaRPr lang="en-CH" sz="5400" dirty="0"/>
          </a:p>
        </p:txBody>
      </p:sp>
    </p:spTree>
    <p:extLst>
      <p:ext uri="{BB962C8B-B14F-4D97-AF65-F5344CB8AC3E}">
        <p14:creationId xmlns:p14="http://schemas.microsoft.com/office/powerpoint/2010/main" val="2827731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C3285-FA06-A295-5066-2F29976DE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76ED9-D75C-C037-F022-5C1C82E7A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CB2AA-1293-C05C-5F60-673F57F37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[1] D. A. Dickie </a:t>
            </a:r>
            <a:r>
              <a:rPr lang="en-US" sz="1400" i="1" dirty="0"/>
              <a:t>et al.</a:t>
            </a:r>
            <a:r>
              <a:rPr lang="en-US" sz="1400" dirty="0"/>
              <a:t>, “Whole Brain Magnetic Resonance Image Atlases: A Systematic Review of Existing Atlases and Caveats for Use in Population Imaging,” </a:t>
            </a:r>
            <a:r>
              <a:rPr lang="en-US" sz="1400" i="1" dirty="0"/>
              <a:t>Front. </a:t>
            </a:r>
            <a:r>
              <a:rPr lang="en-US" sz="1400" i="1" dirty="0" err="1"/>
              <a:t>Neuroinform</a:t>
            </a:r>
            <a:r>
              <a:rPr lang="en-US" sz="1400" i="1" dirty="0"/>
              <a:t>.</a:t>
            </a:r>
            <a:r>
              <a:rPr lang="en-US" sz="1400" dirty="0"/>
              <a:t>, vol. 11, Jan. 2017, </a:t>
            </a:r>
            <a:r>
              <a:rPr lang="en-US" sz="1400" dirty="0" err="1"/>
              <a:t>doi</a:t>
            </a:r>
            <a:r>
              <a:rPr lang="en-US" sz="1400" dirty="0"/>
              <a:t>: </a:t>
            </a:r>
            <a:r>
              <a:rPr lang="en-US" sz="1400" dirty="0">
                <a:hlinkClick r:id="rId3"/>
              </a:rPr>
              <a:t>10.3389/fninf.2017.00001</a:t>
            </a:r>
            <a:r>
              <a:rPr lang="en-US" sz="1400" dirty="0"/>
              <a:t>.</a:t>
            </a:r>
            <a:endParaRPr lang="en-GB" sz="1400" dirty="0"/>
          </a:p>
          <a:p>
            <a:r>
              <a:rPr lang="en-US" sz="1400" dirty="0"/>
              <a:t>[2] “Scientists just drafted an incredibly detailed map of the human brain,” MIT Technology Review. Accessed: Nov. 30, 2024. [Online]. Available: </a:t>
            </a:r>
            <a:r>
              <a:rPr lang="en-US" sz="1400" dirty="0">
                <a:hlinkClick r:id="rId4"/>
              </a:rPr>
              <a:t>https://www.technologyreview.com/2023/10/12/1081607/brain-atlas-cells-humans-primates</a:t>
            </a:r>
            <a:endParaRPr lang="en-US" sz="1400" dirty="0"/>
          </a:p>
          <a:p>
            <a:endParaRPr lang="en-GB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9776A8-D5AA-3CC2-92C0-399731AE2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85802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FC40C-052A-8791-C8A3-49DED5CB4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1FD7C-27F7-E0AA-A154-CAFD94908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END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6433D-340F-9995-1C83-17006CED3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75887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695</Words>
  <Application>Microsoft Macintosh PowerPoint</Application>
  <PresentationFormat>Widescreen</PresentationFormat>
  <Paragraphs>146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Fira Sans Extra Condensed Medium</vt:lpstr>
      <vt:lpstr>Roboto</vt:lpstr>
      <vt:lpstr>Wingdings</vt:lpstr>
      <vt:lpstr>Office Theme</vt:lpstr>
      <vt:lpstr>Atlas-based Segmentation Consists of a Powerful Baseline for Brain Tissue Segmentation when Compared to a ML-based Approach</vt:lpstr>
      <vt:lpstr>What is an Atlas?</vt:lpstr>
      <vt:lpstr>Our Pipeline</vt:lpstr>
      <vt:lpstr>Construction of Atlas Labels</vt:lpstr>
      <vt:lpstr>Results</vt:lpstr>
      <vt:lpstr>Discussion</vt:lpstr>
      <vt:lpstr>PowerPoint Presentation</vt:lpstr>
      <vt:lpstr>References</vt:lpstr>
      <vt:lpstr>END</vt:lpstr>
      <vt:lpstr>Methods – Parameter Search</vt:lpstr>
      <vt:lpstr>Experiment1 - 2 pipelines</vt:lpstr>
      <vt:lpstr>Experiment1 - Hippocampus</vt:lpstr>
      <vt:lpstr>Experiment1 - Hippocampus</vt:lpstr>
      <vt:lpstr>Experiment2 - 5 pipelines</vt:lpstr>
      <vt:lpstr>Experiment2 - Structural Overlap</vt:lpstr>
      <vt:lpstr>PowerPoint Presentation</vt:lpstr>
      <vt:lpstr>Experiment3 - 3 pipelines</vt:lpstr>
      <vt:lpstr>Experiment3 - 3 pipelines</vt:lpstr>
      <vt:lpstr>Experiment3 - Thalamus</vt:lpstr>
      <vt:lpstr>Experiment3 - Thalamus</vt:lpstr>
      <vt:lpstr>Our Pipeline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Portmann, Rafaela Tamara (STUDENTS)</dc:creator>
  <cp:lastModifiedBy>Biebuyck, Antoine Corentin R. (STUDENTS)</cp:lastModifiedBy>
  <cp:revision>36</cp:revision>
  <dcterms:created xsi:type="dcterms:W3CDTF">2022-11-10T12:20:49Z</dcterms:created>
  <dcterms:modified xsi:type="dcterms:W3CDTF">2024-11-30T21:52:32Z</dcterms:modified>
</cp:coreProperties>
</file>